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79" r:id="rId4"/>
    <p:sldId id="289" r:id="rId5"/>
    <p:sldId id="277" r:id="rId6"/>
    <p:sldId id="281" r:id="rId7"/>
    <p:sldId id="260" r:id="rId8"/>
    <p:sldId id="261" r:id="rId9"/>
    <p:sldId id="262" r:id="rId10"/>
    <p:sldId id="290" r:id="rId11"/>
    <p:sldId id="263" r:id="rId12"/>
    <p:sldId id="267" r:id="rId13"/>
    <p:sldId id="268" r:id="rId14"/>
    <p:sldId id="287" r:id="rId15"/>
    <p:sldId id="280" r:id="rId16"/>
    <p:sldId id="258" r:id="rId17"/>
    <p:sldId id="259" r:id="rId18"/>
    <p:sldId id="283" r:id="rId19"/>
    <p:sldId id="285" r:id="rId20"/>
    <p:sldId id="303" r:id="rId21"/>
    <p:sldId id="301" r:id="rId22"/>
    <p:sldId id="302" r:id="rId23"/>
    <p:sldId id="300" r:id="rId24"/>
    <p:sldId id="288" r:id="rId25"/>
    <p:sldId id="278" r:id="rId26"/>
    <p:sldId id="291" r:id="rId27"/>
    <p:sldId id="292" r:id="rId28"/>
    <p:sldId id="270" r:id="rId29"/>
    <p:sldId id="295" r:id="rId30"/>
    <p:sldId id="296" r:id="rId31"/>
    <p:sldId id="297" r:id="rId32"/>
    <p:sldId id="298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2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1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46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3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3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1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1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4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1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5F29-0605-4C99-80F5-40F64CE85440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A9C4-204B-47DA-9DD5-EE28D823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15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2D1EBC-17DA-987E-3778-5131849CBFDC}"/>
              </a:ext>
            </a:extLst>
          </p:cNvPr>
          <p:cNvSpPr/>
          <p:nvPr/>
        </p:nvSpPr>
        <p:spPr>
          <a:xfrm rot="5400000">
            <a:off x="5687631" y="713800"/>
            <a:ext cx="854884" cy="9889319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6C866-2584-38F0-AE40-DE03CAA40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82" y="5373010"/>
            <a:ext cx="9720236" cy="59919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altLang="ko-KR" b="1" dirty="0">
                <a:effectLst/>
                <a:latin typeface="+mj-ea"/>
                <a:ea typeface="+mj-ea"/>
              </a:rPr>
              <a:t>&lt;2017114025 </a:t>
            </a:r>
            <a:r>
              <a:rPr lang="ko-KR" altLang="en-US" b="1" dirty="0" err="1">
                <a:effectLst/>
                <a:latin typeface="+mj-ea"/>
                <a:ea typeface="+mj-ea"/>
              </a:rPr>
              <a:t>성현석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2018182017 </a:t>
            </a:r>
            <a:r>
              <a:rPr lang="ko-KR" altLang="en-US" b="1" dirty="0">
                <a:effectLst/>
                <a:latin typeface="+mj-ea"/>
                <a:ea typeface="+mj-ea"/>
              </a:rPr>
              <a:t>송주석</a:t>
            </a:r>
            <a:r>
              <a:rPr lang="en-US" altLang="ko-KR" b="1" dirty="0">
                <a:effectLst/>
                <a:latin typeface="+mj-ea"/>
                <a:ea typeface="+mj-ea"/>
              </a:rPr>
              <a:t> / 2018180040 </a:t>
            </a:r>
            <a:r>
              <a:rPr lang="ko-KR" altLang="en-US" b="1" dirty="0">
                <a:effectLst/>
                <a:latin typeface="+mj-ea"/>
                <a:ea typeface="+mj-ea"/>
              </a:rPr>
              <a:t>조승완</a:t>
            </a:r>
            <a:r>
              <a:rPr lang="en-US" altLang="ko-KR" b="1" dirty="0">
                <a:effectLst/>
                <a:latin typeface="+mj-ea"/>
                <a:ea typeface="+mj-ea"/>
              </a:rPr>
              <a:t>&gt;</a:t>
            </a:r>
            <a:endParaRPr lang="ko-KR" altLang="en-US" b="1" dirty="0">
              <a:effectLst/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43F16-BD0C-63C5-F930-D5A840E2ECCB}"/>
              </a:ext>
            </a:extLst>
          </p:cNvPr>
          <p:cNvGrpSpPr/>
          <p:nvPr/>
        </p:nvGrpSpPr>
        <p:grpSpPr>
          <a:xfrm>
            <a:off x="1329883" y="572273"/>
            <a:ext cx="3455415" cy="1614800"/>
            <a:chOff x="1322247" y="1232201"/>
            <a:chExt cx="3455415" cy="1614800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BD89BBA-5DD3-10A1-26C4-96E8A13AE53D}"/>
                </a:ext>
              </a:extLst>
            </p:cNvPr>
            <p:cNvSpPr txBox="1">
              <a:spLocks/>
            </p:cNvSpPr>
            <p:nvPr/>
          </p:nvSpPr>
          <p:spPr>
            <a:xfrm>
              <a:off x="1322247" y="1232201"/>
              <a:ext cx="3455415" cy="10970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effectLst/>
                </a:rPr>
                <a:t>소울라이크</a:t>
              </a:r>
              <a:endParaRPr lang="ko-KR" altLang="en-US" dirty="0">
                <a:effectLst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3A74DB0-2A75-D249-B470-D8527A090CD3}"/>
                </a:ext>
              </a:extLst>
            </p:cNvPr>
            <p:cNvSpPr txBox="1">
              <a:spLocks/>
            </p:cNvSpPr>
            <p:nvPr/>
          </p:nvSpPr>
          <p:spPr>
            <a:xfrm>
              <a:off x="1322248" y="2245057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63500" h="635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Souls-Like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3CE718-E168-1519-6F04-292D35CEF760}"/>
              </a:ext>
            </a:extLst>
          </p:cNvPr>
          <p:cNvGrpSpPr/>
          <p:nvPr/>
        </p:nvGrpSpPr>
        <p:grpSpPr>
          <a:xfrm>
            <a:off x="7651234" y="3361713"/>
            <a:ext cx="3329184" cy="1388933"/>
            <a:chOff x="6877412" y="2703956"/>
            <a:chExt cx="3329184" cy="1388933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C8C4515F-1194-E486-C59B-0B715BF2981F}"/>
                </a:ext>
              </a:extLst>
            </p:cNvPr>
            <p:cNvSpPr txBox="1">
              <a:spLocks/>
            </p:cNvSpPr>
            <p:nvPr/>
          </p:nvSpPr>
          <p:spPr>
            <a:xfrm>
              <a:off x="6877412" y="3155752"/>
              <a:ext cx="3329184" cy="9371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/>
                <a:t>시뮬레이터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224FE74-BAB1-C746-7B89-B4A47BDA09BA}"/>
                </a:ext>
              </a:extLst>
            </p:cNvPr>
            <p:cNvSpPr txBox="1">
              <a:spLocks/>
            </p:cNvSpPr>
            <p:nvPr/>
          </p:nvSpPr>
          <p:spPr>
            <a:xfrm>
              <a:off x="7189508" y="2703956"/>
              <a:ext cx="3017088" cy="6019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>
                <a:bevelT w="38100" h="38100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effectLst/>
                </a:rPr>
                <a:t>simulator</a:t>
              </a:r>
              <a:endParaRPr lang="ko-KR" altLang="en-US" sz="3200" dirty="0">
                <a:effectLst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2529C-E77C-2A95-9489-2FD349317509}"/>
              </a:ext>
            </a:extLst>
          </p:cNvPr>
          <p:cNvGrpSpPr/>
          <p:nvPr/>
        </p:nvGrpSpPr>
        <p:grpSpPr>
          <a:xfrm>
            <a:off x="6145371" y="904257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8B0DFAA0-B32A-D154-50B2-D6986050241C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E43D-655B-7C34-B9D4-4E0864A6FBF7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79F90C6B-696C-39F4-1F4E-3D1E7E76997F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A58307DF-0796-19E6-BFB1-E42F56FACA39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33EE6AA-E2AF-7173-7514-B81E4531F010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AE457D-B6C6-7610-E7BB-AD63090C487D}"/>
              </a:ext>
            </a:extLst>
          </p:cNvPr>
          <p:cNvGrpSpPr/>
          <p:nvPr/>
        </p:nvGrpSpPr>
        <p:grpSpPr>
          <a:xfrm rot="10800000">
            <a:off x="4714300" y="939700"/>
            <a:ext cx="1370474" cy="3746396"/>
            <a:chOff x="2743200" y="1422854"/>
            <a:chExt cx="1231392" cy="2212118"/>
          </a:xfrm>
          <a:solidFill>
            <a:schemeClr val="accent1"/>
          </a:solidFill>
          <a:effectLst>
            <a:outerShdw blurRad="38100" dist="127000" dir="5400000" algn="ctr" rotWithShape="0">
              <a:schemeClr val="bg1">
                <a:lumMod val="95000"/>
                <a:lumOff val="5000"/>
              </a:schemeClr>
            </a:outerShdw>
          </a:effectLst>
        </p:grpSpPr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DCCA7733-4DC3-54C4-5F1C-6237E59DE74A}"/>
                </a:ext>
              </a:extLst>
            </p:cNvPr>
            <p:cNvSpPr/>
            <p:nvPr/>
          </p:nvSpPr>
          <p:spPr>
            <a:xfrm flipV="1">
              <a:off x="2743200" y="3071028"/>
              <a:ext cx="1231392" cy="149991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4A7B797-6FC2-2E2D-B151-AF71A5E3D6C8}"/>
                </a:ext>
              </a:extLst>
            </p:cNvPr>
            <p:cNvSpPr/>
            <p:nvPr/>
          </p:nvSpPr>
          <p:spPr>
            <a:xfrm>
              <a:off x="3221848" y="3221019"/>
              <a:ext cx="274096" cy="41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다리꼴 61">
              <a:extLst>
                <a:ext uri="{FF2B5EF4-FFF2-40B4-BE49-F238E27FC236}">
                  <a16:creationId xmlns:a16="http://schemas.microsoft.com/office/drawing/2014/main" id="{CB90E841-EED0-763D-C041-0FD3D1CF58EB}"/>
                </a:ext>
              </a:extLst>
            </p:cNvPr>
            <p:cNvSpPr/>
            <p:nvPr/>
          </p:nvSpPr>
          <p:spPr>
            <a:xfrm>
              <a:off x="3060700" y="1648869"/>
              <a:ext cx="596900" cy="1311387"/>
            </a:xfrm>
            <a:prstGeom prst="trapezoid">
              <a:avLst>
                <a:gd name="adj" fmla="val 15710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71D9A210-B881-AC45-39A6-B0FA1D84460E}"/>
                </a:ext>
              </a:extLst>
            </p:cNvPr>
            <p:cNvSpPr/>
            <p:nvPr/>
          </p:nvSpPr>
          <p:spPr>
            <a:xfrm>
              <a:off x="2743200" y="2940444"/>
              <a:ext cx="1231392" cy="130588"/>
            </a:xfrm>
            <a:prstGeom prst="trapezoid">
              <a:avLst>
                <a:gd name="adj" fmla="val 93852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E867D387-778C-C9D5-8C37-FBC1745C4AE3}"/>
                </a:ext>
              </a:extLst>
            </p:cNvPr>
            <p:cNvSpPr/>
            <p:nvPr/>
          </p:nvSpPr>
          <p:spPr>
            <a:xfrm>
              <a:off x="3155124" y="1422854"/>
              <a:ext cx="410613" cy="226469"/>
            </a:xfrm>
            <a:prstGeom prst="triangl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CFF7E-083B-EBE3-8FF5-74B2467C56EC}"/>
              </a:ext>
            </a:extLst>
          </p:cNvPr>
          <p:cNvSpPr/>
          <p:nvPr/>
        </p:nvSpPr>
        <p:spPr>
          <a:xfrm>
            <a:off x="1474823" y="2329066"/>
            <a:ext cx="3106701" cy="11543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3407E7-2ACF-CDAB-7E47-CCEE5471176B}"/>
              </a:ext>
            </a:extLst>
          </p:cNvPr>
          <p:cNvSpPr/>
          <p:nvPr/>
        </p:nvSpPr>
        <p:spPr>
          <a:xfrm>
            <a:off x="7781546" y="3180229"/>
            <a:ext cx="3017088" cy="11192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64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C3CC69-3E32-92F3-6443-50EACB3FABDA}"/>
              </a:ext>
            </a:extLst>
          </p:cNvPr>
          <p:cNvSpPr/>
          <p:nvPr/>
        </p:nvSpPr>
        <p:spPr>
          <a:xfrm>
            <a:off x="3280555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DEBB-854D-8783-124D-272FFA2A5B1D}"/>
              </a:ext>
            </a:extLst>
          </p:cNvPr>
          <p:cNvSpPr txBox="1"/>
          <p:nvPr/>
        </p:nvSpPr>
        <p:spPr>
          <a:xfrm>
            <a:off x="4935121" y="3890158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캐릭터 설정 화면 </a:t>
            </a:r>
            <a:r>
              <a:rPr lang="en-US" altLang="ko-KR" dirty="0"/>
              <a:t>- </a:t>
            </a:r>
            <a:r>
              <a:rPr lang="ko-KR" altLang="en-US" dirty="0"/>
              <a:t>멀티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2B0EF0-CB9E-80EF-1F9C-BC878F6D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54" y="2202931"/>
            <a:ext cx="5564527" cy="367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F7936-657C-18CD-BD9F-3FEB35C8D558}"/>
              </a:ext>
            </a:extLst>
          </p:cNvPr>
          <p:cNvSpPr txBox="1"/>
          <p:nvPr/>
        </p:nvSpPr>
        <p:spPr>
          <a:xfrm>
            <a:off x="745927" y="6021879"/>
            <a:ext cx="1054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(</a:t>
            </a:r>
            <a:r>
              <a:rPr lang="ko-KR" altLang="en-US" b="1" dirty="0"/>
              <a:t>멀티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900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7092FA-9ABE-26BD-B4ED-0DD65741F87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1A5F7-360C-14DF-4B3C-78A475270BE7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타이밍에 맞게 패링이나 회피를 하여 패턴을 간파해서 적을 무찌르자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0F457D-68DB-603D-F243-585480B5CA5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14D305-1EE0-C816-8984-45E3203D371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D575FCCD-A93F-51EF-6908-BBC260111FA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0BB440FC-8739-961E-5B99-4D60356C90FE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6B9AB4A-0762-6748-5B32-BFBF94BEA651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A2423ED4-D86F-88BD-80EE-DED7926A8E63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id="{88BB6152-CF13-0B4B-CB2C-4AD73D06A278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CBB68A75-A1D8-122B-8ED8-59EA446BB1B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B09176-6022-F63F-7E20-3CB90D28C390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2" name="그림 1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808FC59-AB48-1438-D879-A2372F81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" y="2076776"/>
            <a:ext cx="5201997" cy="3472163"/>
          </a:xfrm>
          <a:prstGeom prst="rect">
            <a:avLst/>
          </a:prstGeom>
        </p:spPr>
      </p:pic>
      <p:pic>
        <p:nvPicPr>
          <p:cNvPr id="6" name="그림 5" descr="건물, 예술, 야외, 거리이(가) 표시된 사진&#10;&#10;자동 생성된 설명">
            <a:extLst>
              <a:ext uri="{FF2B5EF4-FFF2-40B4-BE49-F238E27FC236}">
                <a16:creationId xmlns:a16="http://schemas.microsoft.com/office/drawing/2014/main" id="{4C383C6E-085E-E83E-D1C1-DEA923E0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2076775"/>
            <a:ext cx="5289010" cy="347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9CC20-952A-3DA7-5FB2-B2E6F4ACA7E9}"/>
              </a:ext>
            </a:extLst>
          </p:cNvPr>
          <p:cNvSpPr txBox="1"/>
          <p:nvPr/>
        </p:nvSpPr>
        <p:spPr>
          <a:xfrm>
            <a:off x="1338729" y="5560547"/>
            <a:ext cx="3734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https://game8.co/games/Elden-Ring/archives/352204)</a:t>
            </a:r>
            <a:endParaRPr lang="en-US" altLang="ko-KR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0825-2350-C66F-180E-17915F02738E}"/>
              </a:ext>
            </a:extLst>
          </p:cNvPr>
          <p:cNvSpPr txBox="1"/>
          <p:nvPr/>
        </p:nvSpPr>
        <p:spPr>
          <a:xfrm>
            <a:off x="6746254" y="5560546"/>
            <a:ext cx="425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https://tenor.com/view/elden-ring-dodge-gif-26648070)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587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2F84D7-A6CB-A7BD-6CE5-0D69A86BAAD6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24D7-9B07-9D32-E8A1-8CE416E3A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59" y="2830617"/>
            <a:ext cx="5467325" cy="4593246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 </a:t>
            </a:r>
            <a:r>
              <a:rPr lang="en-US" altLang="ko-KR" sz="2400" dirty="0"/>
              <a:t>: 1.8m 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가로 </a:t>
            </a:r>
            <a:r>
              <a:rPr lang="en-US" altLang="ko-KR" sz="2400" dirty="0"/>
              <a:t>* </a:t>
            </a:r>
            <a:r>
              <a:rPr lang="ko-KR" altLang="en-US" sz="2400" dirty="0"/>
              <a:t>세로 </a:t>
            </a:r>
            <a:r>
              <a:rPr lang="en-US" altLang="ko-KR" sz="2400" dirty="0"/>
              <a:t>: 0.42 * 0.20 m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행동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공격</a:t>
            </a:r>
            <a:r>
              <a:rPr lang="en-US" altLang="ko-KR" sz="2000" dirty="0"/>
              <a:t>, </a:t>
            </a:r>
            <a:r>
              <a:rPr lang="ko-KR" altLang="en-US" sz="2000" dirty="0"/>
              <a:t>회피</a:t>
            </a:r>
            <a:r>
              <a:rPr lang="en-US" altLang="ko-KR" sz="2000" dirty="0"/>
              <a:t>, </a:t>
            </a:r>
            <a:r>
              <a:rPr lang="ko-KR" altLang="en-US" sz="2000" dirty="0"/>
              <a:t>막기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패링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달리기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무기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한손검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양손검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방패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소형</a:t>
            </a:r>
            <a:r>
              <a:rPr lang="en-US" altLang="ko-KR" sz="2000" dirty="0"/>
              <a:t>,</a:t>
            </a:r>
            <a:r>
              <a:rPr lang="ko-KR" altLang="en-US" sz="2000" dirty="0"/>
              <a:t> 중형</a:t>
            </a:r>
            <a:r>
              <a:rPr lang="en-US" altLang="ko-KR" sz="2000" dirty="0"/>
              <a:t>, </a:t>
            </a:r>
            <a:r>
              <a:rPr lang="ko-KR" altLang="en-US" sz="2000" dirty="0"/>
              <a:t>대형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D99E39-3100-603B-D45A-B19C3373A3F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B5FAA6-B273-C5F3-14F0-66913A0CBE3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89044AB-0507-793A-0129-B647FCF88B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BE8B50-2028-51CB-DE0A-BAAB9B459C9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C5EF8-DE5C-FDB8-3203-30B354871F6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D08096F-BF26-A451-D7B5-AB703C907DB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6B96F08-391D-6072-CE05-D2E0D72909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2AB3D2FF-EF27-7E46-FCC8-EBEEE118D2E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036D3D5-E24A-54D3-7FEB-B2E4D01541EB}"/>
              </a:ext>
            </a:extLst>
          </p:cNvPr>
          <p:cNvSpPr txBox="1">
            <a:spLocks/>
          </p:cNvSpPr>
          <p:nvPr/>
        </p:nvSpPr>
        <p:spPr>
          <a:xfrm>
            <a:off x="8488680" y="574589"/>
            <a:ext cx="3028412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맵 및 캐릭터</a:t>
            </a:r>
            <a:endParaRPr lang="en-US" altLang="ko-KR" sz="2800" b="1" dirty="0">
              <a:effectLst/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FBF4A1-3C70-AD38-D8E4-9AC023CD3DEB}"/>
              </a:ext>
            </a:extLst>
          </p:cNvPr>
          <p:cNvCxnSpPr>
            <a:cxnSpLocks/>
          </p:cNvCxnSpPr>
          <p:nvPr/>
        </p:nvCxnSpPr>
        <p:spPr>
          <a:xfrm flipH="1">
            <a:off x="5872991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그림 43" descr="경기장, 건물, 원형극장이(가) 표시된 사진&#10;&#10;자동 생성된 설명">
            <a:extLst>
              <a:ext uri="{FF2B5EF4-FFF2-40B4-BE49-F238E27FC236}">
                <a16:creationId xmlns:a16="http://schemas.microsoft.com/office/drawing/2014/main" id="{F75314A6-4F7F-CC63-286B-F5DB5559F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31" y="4159188"/>
            <a:ext cx="2333211" cy="2434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242AA-7270-A153-CCA6-7A5B18CAB0EF}"/>
              </a:ext>
            </a:extLst>
          </p:cNvPr>
          <p:cNvSpPr txBox="1"/>
          <p:nvPr/>
        </p:nvSpPr>
        <p:spPr>
          <a:xfrm>
            <a:off x="264877" y="1960882"/>
            <a:ext cx="1072778" cy="65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맵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405EC-DD44-D0AF-486E-97A8D7EDD7DB}"/>
              </a:ext>
            </a:extLst>
          </p:cNvPr>
          <p:cNvSpPr txBox="1"/>
          <p:nvPr/>
        </p:nvSpPr>
        <p:spPr>
          <a:xfrm>
            <a:off x="390384" y="2698812"/>
            <a:ext cx="56189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컨셉 및 구조 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콜로세움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원형경기장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+mn-ea"/>
              </a:rPr>
              <a:t>맵 크기 </a:t>
            </a:r>
            <a:r>
              <a:rPr lang="en-US" altLang="ko-KR" sz="2200" dirty="0">
                <a:latin typeface="+mn-ea"/>
              </a:rPr>
              <a:t>:  80 * 80 * 20 m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52C53BB-8A9C-F872-C704-6107812C4E05}"/>
              </a:ext>
            </a:extLst>
          </p:cNvPr>
          <p:cNvSpPr txBox="1">
            <a:spLocks/>
          </p:cNvSpPr>
          <p:nvPr/>
        </p:nvSpPr>
        <p:spPr>
          <a:xfrm>
            <a:off x="5899717" y="1963977"/>
            <a:ext cx="5935671" cy="668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latin typeface="+mn-ea"/>
              </a:rPr>
              <a:t>★ </a:t>
            </a:r>
            <a:r>
              <a:rPr lang="ko-KR" altLang="en-US" sz="2800" b="1" dirty="0">
                <a:latin typeface="+mn-ea"/>
              </a:rPr>
              <a:t>플레이어 캐릭터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3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371140" y="1915830"/>
            <a:ext cx="3752419" cy="46329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0.52 * 0.25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빠른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찌르기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강한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 베기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</a:t>
            </a:r>
            <a:r>
              <a:rPr lang="ko-KR" altLang="en-US" dirty="0" err="1">
                <a:latin typeface="+mn-ea"/>
              </a:rPr>
              <a:t>패링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확률 회피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E9A28-6F43-F602-6956-2DF5E0C7D7B8}"/>
              </a:ext>
            </a:extLst>
          </p:cNvPr>
          <p:cNvSpPr txBox="1">
            <a:spLocks/>
          </p:cNvSpPr>
          <p:nvPr/>
        </p:nvSpPr>
        <p:spPr>
          <a:xfrm>
            <a:off x="4248687" y="1880166"/>
            <a:ext cx="3561841" cy="4622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2m </a:t>
            </a:r>
          </a:p>
          <a:p>
            <a:r>
              <a:rPr lang="ko-KR" altLang="en-US" dirty="0">
                <a:latin typeface="+mn-ea"/>
              </a:rPr>
              <a:t>가로</a:t>
            </a: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0.8 * 3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돌진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회전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2354FA-F02C-712A-A9FF-D0CD8DBFE4E8}"/>
              </a:ext>
            </a:extLst>
          </p:cNvPr>
          <p:cNvSpPr txBox="1">
            <a:spLocks/>
          </p:cNvSpPr>
          <p:nvPr/>
        </p:nvSpPr>
        <p:spPr>
          <a:xfrm>
            <a:off x="8115385" y="1884242"/>
            <a:ext cx="3561841" cy="44788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키 </a:t>
            </a:r>
            <a:r>
              <a:rPr lang="en-US" altLang="ko-KR" dirty="0">
                <a:latin typeface="+mn-ea"/>
              </a:rPr>
              <a:t>: 4m</a:t>
            </a:r>
          </a:p>
          <a:p>
            <a:r>
              <a:rPr lang="ko-KR" altLang="en-US" dirty="0">
                <a:latin typeface="+mn-ea"/>
              </a:rPr>
              <a:t>가로 </a:t>
            </a:r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세로 </a:t>
            </a:r>
            <a:r>
              <a:rPr lang="en-US" altLang="ko-KR" dirty="0">
                <a:latin typeface="+mn-ea"/>
              </a:rPr>
              <a:t>: 4 * 4 m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도약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강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일반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약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범위 공격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원거리 공격</a:t>
            </a:r>
            <a:r>
              <a:rPr lang="en-US" altLang="ko-KR" dirty="0">
                <a:latin typeface="+mn-ea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3B6573-C4AF-7F6A-5919-518D1F717CFB}"/>
              </a:ext>
            </a:extLst>
          </p:cNvPr>
          <p:cNvCxnSpPr>
            <a:cxnSpLocks/>
          </p:cNvCxnSpPr>
          <p:nvPr/>
        </p:nvCxnSpPr>
        <p:spPr>
          <a:xfrm flipH="1">
            <a:off x="4122780" y="1950085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602E5-0CD5-6353-D1DF-E1D512612709}"/>
              </a:ext>
            </a:extLst>
          </p:cNvPr>
          <p:cNvCxnSpPr>
            <a:cxnSpLocks/>
          </p:cNvCxnSpPr>
          <p:nvPr/>
        </p:nvCxnSpPr>
        <p:spPr>
          <a:xfrm flipH="1">
            <a:off x="7998443" y="1960884"/>
            <a:ext cx="1" cy="4632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0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01F115F-EC36-07A3-3410-3FB84768A38F}"/>
              </a:ext>
            </a:extLst>
          </p:cNvPr>
          <p:cNvSpPr txBox="1">
            <a:spLocks/>
          </p:cNvSpPr>
          <p:nvPr/>
        </p:nvSpPr>
        <p:spPr>
          <a:xfrm>
            <a:off x="436385" y="5213584"/>
            <a:ext cx="11453909" cy="153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★ 다른 </a:t>
            </a:r>
            <a:r>
              <a:rPr lang="ko-KR" altLang="en-US" dirty="0" err="1">
                <a:latin typeface="+mn-ea"/>
              </a:rPr>
              <a:t>소울라이크류</a:t>
            </a:r>
            <a:r>
              <a:rPr lang="ko-KR" altLang="en-US" dirty="0">
                <a:latin typeface="+mn-ea"/>
              </a:rPr>
              <a:t> 게임과 달리 위와 같은 </a:t>
            </a:r>
            <a:r>
              <a:rPr lang="ko-KR" altLang="en-US" b="1" dirty="0">
                <a:latin typeface="+mn-ea"/>
              </a:rPr>
              <a:t>불편한 요소들을 제거해 </a:t>
            </a:r>
            <a:r>
              <a:rPr lang="ko-KR" altLang="en-US" dirty="0">
                <a:latin typeface="+mn-ea"/>
              </a:rPr>
              <a:t>전투 시스템에만 집중 가능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+mn-ea"/>
              </a:rPr>
              <a:t>★ 다른 시뮬레이터 시리즈와 달리 </a:t>
            </a:r>
            <a:r>
              <a:rPr lang="ko-KR" altLang="en-US" b="1" dirty="0">
                <a:latin typeface="+mn-ea"/>
              </a:rPr>
              <a:t>직접 캐릭터를 조종하며 </a:t>
            </a:r>
            <a:r>
              <a:rPr lang="ko-KR" altLang="en-US" dirty="0">
                <a:latin typeface="+mn-ea"/>
              </a:rPr>
              <a:t>플레이</a:t>
            </a:r>
            <a:endParaRPr lang="en-US" altLang="ko-KR" dirty="0">
              <a:latin typeface="+mn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7C40E14-EFB8-0139-D1EF-CF7B3F0B602F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특징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026" name="Picture 2" descr="Dark Souls 3 You Died GIFs">
            <a:extLst>
              <a:ext uri="{FF2B5EF4-FFF2-40B4-BE49-F238E27FC236}">
                <a16:creationId xmlns:a16="http://schemas.microsoft.com/office/drawing/2014/main" id="{DBC01D99-899E-C902-115C-087E8C96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22" y="2344908"/>
            <a:ext cx="4039640" cy="22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souls bonfire">
            <a:extLst>
              <a:ext uri="{FF2B5EF4-FFF2-40B4-BE49-F238E27FC236}">
                <a16:creationId xmlns:a16="http://schemas.microsoft.com/office/drawing/2014/main" id="{A15BCDC7-2A25-F56D-8DEB-BEFA95C4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0" y="2381313"/>
            <a:ext cx="4059444" cy="22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C73CF-3C73-3B42-91C9-478612371C83}"/>
              </a:ext>
            </a:extLst>
          </p:cNvPr>
          <p:cNvSpPr txBox="1"/>
          <p:nvPr/>
        </p:nvSpPr>
        <p:spPr>
          <a:xfrm>
            <a:off x="833820" y="4724800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죽은 후 마지막에 들른 화톳불에서 부활 후 지도 없이 다시 길을 찾아가야 되는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불편함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</a:rPr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14593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환경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개발 목표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31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7B5C77-5850-F8A7-5A4D-B79FDE879DF7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071096-8C5A-C457-065A-5D7E7CDE56C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90FC36-735F-2137-98C8-EC4E2A952B2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295E96ED-B2B1-9042-7425-B61B4FC6ECCB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D97106C-9C28-803F-F5F4-729D31955ACF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A81A66D2-6985-3970-3A30-859AE29DEC1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865302C-B85A-5C5B-46A7-20C922C7E65E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8605215-FD11-023F-7DED-67DCDB72E813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FEBF21C-9EFE-7E76-558E-911CDB42D355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목표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04A1AA0-2024-34BC-5E67-38B35296D72E}"/>
              </a:ext>
            </a:extLst>
          </p:cNvPr>
          <p:cNvSpPr txBox="1">
            <a:spLocks/>
          </p:cNvSpPr>
          <p:nvPr/>
        </p:nvSpPr>
        <p:spPr>
          <a:xfrm>
            <a:off x="485823" y="2014297"/>
            <a:ext cx="9111618" cy="4935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0" i="0" dirty="0">
                <a:effectLst/>
                <a:latin typeface="gg sans"/>
              </a:rPr>
              <a:t>★ </a:t>
            </a:r>
            <a:r>
              <a:rPr lang="en-US" altLang="ko-KR" sz="2400" b="1" dirty="0"/>
              <a:t>DirectX 12</a:t>
            </a:r>
            <a:r>
              <a:rPr lang="ko-KR" altLang="en-US" sz="2400" dirty="0"/>
              <a:t>를 사용한 </a:t>
            </a:r>
            <a:r>
              <a:rPr lang="ko-KR" altLang="en-US" sz="2400" b="1" dirty="0"/>
              <a:t>게임제작</a:t>
            </a:r>
            <a:r>
              <a:rPr lang="ko-KR" altLang="en-US" sz="2400" dirty="0"/>
              <a:t> 능력 향상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/>
              <a:t>★ </a:t>
            </a:r>
            <a:r>
              <a:rPr lang="ko-KR" altLang="en-US" sz="2400" b="1" dirty="0" err="1"/>
              <a:t>멀티스레드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이용한 기본적인 </a:t>
            </a:r>
            <a:r>
              <a:rPr lang="ko-KR" altLang="en-US" sz="2400" b="1" dirty="0"/>
              <a:t>서버 구현 및 데이터베이스 구성</a:t>
            </a:r>
            <a:endParaRPr lang="en-US" altLang="ko-KR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b="1" dirty="0"/>
              <a:t>Lua </a:t>
            </a:r>
            <a:r>
              <a:rPr lang="ko-KR" altLang="en-US" sz="2400" b="1" dirty="0"/>
              <a:t>스크립트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오브젝트 동작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★</a:t>
            </a:r>
            <a:r>
              <a:rPr lang="en-US" altLang="ko-KR" sz="2400" b="1" dirty="0"/>
              <a:t> Git</a:t>
            </a:r>
            <a:r>
              <a:rPr lang="ko-KR" altLang="en-US" sz="2400" dirty="0"/>
              <a:t>을 이용한 </a:t>
            </a:r>
            <a:r>
              <a:rPr lang="ko-KR" altLang="en-US" sz="2400" b="1" dirty="0"/>
              <a:t>프로젝트 관리 및 협업 </a:t>
            </a:r>
            <a:r>
              <a:rPr lang="ko-KR" altLang="en-US" sz="2400" dirty="0"/>
              <a:t>능력 향상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04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97F650-E53B-9D0A-DFD2-97DEB93DB5D4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1B886C-5EFD-7F5F-D837-8A4124EF4EF8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5ACA4F-2D11-1439-EAB3-9BBDF1FAC9DB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A56DE34-9003-5460-697F-16951C8561E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5A64047-072C-5BAE-BA0D-F92DE0CB142F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1819799-7304-3CB2-F19A-1B356F329B0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498180E8-A23F-710D-D6F3-D59C349645A2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DDB98847-EFE0-8A7B-5F9B-E8887716BB8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DF65660-8A95-5342-83A3-EDD4029AD49C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개발 환경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8B3240-309B-89D7-6AF9-C617A133BEF8}"/>
              </a:ext>
            </a:extLst>
          </p:cNvPr>
          <p:cNvSpPr txBox="1">
            <a:spLocks/>
          </p:cNvSpPr>
          <p:nvPr/>
        </p:nvSpPr>
        <p:spPr>
          <a:xfrm>
            <a:off x="485823" y="2270118"/>
            <a:ext cx="11321292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운영체제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Windows 10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IDE : </a:t>
            </a:r>
            <a:r>
              <a:rPr lang="en-US" altLang="ko-KR" sz="2400" b="1" dirty="0">
                <a:latin typeface="+mn-ea"/>
              </a:rPr>
              <a:t>Visual Studio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개발 언어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C++, Lua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그래픽 </a:t>
            </a:r>
            <a:r>
              <a:rPr lang="en-US" altLang="ko-KR" sz="2400" dirty="0">
                <a:latin typeface="+mn-ea"/>
              </a:rPr>
              <a:t>API : </a:t>
            </a:r>
            <a:r>
              <a:rPr lang="en-US" altLang="ko-KR" sz="2400" b="1" dirty="0">
                <a:latin typeface="+mn-ea"/>
              </a:rPr>
              <a:t>DirectX </a:t>
            </a:r>
            <a:r>
              <a:rPr lang="en-US" altLang="ko-KR" sz="2400" b="1" dirty="0">
                <a:effectLst/>
                <a:latin typeface="+mn-ea"/>
              </a:rPr>
              <a:t>12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그래픽 툴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Unity 3D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버전 관리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b="1" dirty="0">
                <a:latin typeface="+mn-ea"/>
              </a:rPr>
              <a:t>Git, GitHub</a:t>
            </a:r>
          </a:p>
        </p:txBody>
      </p:sp>
    </p:spTree>
    <p:extLst>
      <p:ext uri="{BB962C8B-B14F-4D97-AF65-F5344CB8AC3E}">
        <p14:creationId xmlns:p14="http://schemas.microsoft.com/office/powerpoint/2010/main" val="26132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개발 일정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&lt;4&gt;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6168693" y="3680513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latin typeface="+mn-ea"/>
                <a:ea typeface="+mn-ea"/>
              </a:rPr>
              <a:t>개인별 준비</a:t>
            </a:r>
          </a:p>
        </p:txBody>
      </p:sp>
    </p:spTree>
    <p:extLst>
      <p:ext uri="{BB962C8B-B14F-4D97-AF65-F5344CB8AC3E}">
        <p14:creationId xmlns:p14="http://schemas.microsoft.com/office/powerpoint/2010/main" val="226138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개인별 준비 현황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00" y="2649142"/>
            <a:ext cx="3568558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en-US" altLang="ko-KR" sz="2400" dirty="0">
                <a:latin typeface="+mn-ea"/>
              </a:rPr>
              <a:t>3D </a:t>
            </a:r>
            <a:r>
              <a:rPr lang="ko-KR" altLang="en-US" sz="2400" dirty="0">
                <a:latin typeface="+mn-ea"/>
              </a:rPr>
              <a:t>프로그래밍</a:t>
            </a:r>
            <a:r>
              <a:rPr lang="en-US" altLang="ko-KR" sz="2400" dirty="0">
                <a:latin typeface="+mn-ea"/>
              </a:rPr>
              <a:t>1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dirty="0">
                <a:latin typeface="+mn-ea"/>
              </a:rPr>
              <a:t>게임수학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508947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77505" y="2637900"/>
            <a:ext cx="3568558" cy="3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  <a:p>
            <a:r>
              <a:rPr lang="ko-KR" altLang="en-US" sz="2400" dirty="0" err="1">
                <a:latin typeface="+mn-ea"/>
              </a:rPr>
              <a:t>게임인터페이스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ko-KR" altLang="en-US" sz="2400" dirty="0">
                <a:latin typeface="+mn-ea"/>
              </a:rPr>
              <a:t>인공지능 수강</a:t>
            </a:r>
          </a:p>
          <a:p>
            <a:r>
              <a:rPr lang="ko-KR" altLang="en-US" sz="2400" b="1" dirty="0">
                <a:latin typeface="+mn-ea"/>
              </a:rPr>
              <a:t>자료구조</a:t>
            </a:r>
            <a:r>
              <a:rPr lang="ko-KR" altLang="en-US" sz="2400" dirty="0">
                <a:latin typeface="+mn-ea"/>
              </a:rPr>
              <a:t> 수강</a:t>
            </a:r>
          </a:p>
          <a:p>
            <a:r>
              <a:rPr lang="en-US" altLang="ko-KR" sz="2400" b="1" dirty="0">
                <a:latin typeface="+mn-ea"/>
              </a:rPr>
              <a:t>C, C++, STL </a:t>
            </a:r>
            <a:r>
              <a:rPr lang="ko-KR" altLang="en-US" sz="2400" dirty="0">
                <a:latin typeface="+mn-ea"/>
              </a:rPr>
              <a:t>수강</a:t>
            </a:r>
          </a:p>
          <a:p>
            <a:r>
              <a:rPr lang="ko-KR" altLang="en-US" sz="2400" b="1" dirty="0">
                <a:latin typeface="+mn-ea"/>
              </a:rPr>
              <a:t>데이터베이스</a:t>
            </a:r>
            <a:r>
              <a:rPr lang="ko-KR" altLang="en-US" sz="2400" dirty="0">
                <a:latin typeface="+mn-ea"/>
              </a:rPr>
              <a:t> 수강</a:t>
            </a:r>
          </a:p>
        </p:txBody>
      </p:sp>
    </p:spTree>
    <p:extLst>
      <p:ext uri="{BB962C8B-B14F-4D97-AF65-F5344CB8AC3E}">
        <p14:creationId xmlns:p14="http://schemas.microsoft.com/office/powerpoint/2010/main" val="42091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15491-93F0-F518-E51D-A6151580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14" y="2086252"/>
            <a:ext cx="11269698" cy="422913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1 | </a:t>
            </a:r>
            <a:r>
              <a:rPr lang="ko-KR" altLang="en-US" sz="2800" b="1" dirty="0">
                <a:effectLst/>
                <a:latin typeface="+mn-ea"/>
              </a:rPr>
              <a:t>트렌드 분석 및 결론        </a:t>
            </a:r>
            <a:r>
              <a:rPr lang="en-US" altLang="ko-KR" sz="2800" b="1" dirty="0">
                <a:effectLst/>
                <a:latin typeface="+mn-ea"/>
              </a:rPr>
              <a:t>| 03 ~ 05p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2 | </a:t>
            </a:r>
            <a:r>
              <a:rPr lang="ko-KR" altLang="en-US" sz="2800" b="1" dirty="0">
                <a:effectLst/>
                <a:latin typeface="+mn-ea"/>
              </a:rPr>
              <a:t>게임소개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및</a:t>
            </a:r>
            <a:r>
              <a:rPr lang="en-US" altLang="ko-KR" sz="2800" b="1" dirty="0">
                <a:effectLst/>
                <a:latin typeface="+mn-ea"/>
              </a:rPr>
              <a:t> </a:t>
            </a:r>
            <a:r>
              <a:rPr lang="ko-KR" altLang="en-US" sz="2800" b="1" dirty="0">
                <a:effectLst/>
                <a:latin typeface="+mn-ea"/>
              </a:rPr>
              <a:t>특징            </a:t>
            </a:r>
            <a:r>
              <a:rPr lang="en-US" altLang="ko-KR" sz="2800" b="1" dirty="0">
                <a:effectLst/>
                <a:latin typeface="+mn-ea"/>
              </a:rPr>
              <a:t>| 06 ~ 14p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3 | </a:t>
            </a:r>
            <a:r>
              <a:rPr lang="ko-KR" altLang="en-US" sz="2800" b="1" dirty="0">
                <a:effectLst/>
                <a:latin typeface="+mn-ea"/>
              </a:rPr>
              <a:t>개발 목표 및 개발 환경    </a:t>
            </a:r>
            <a:r>
              <a:rPr lang="en-US" altLang="ko-KR" sz="2800" b="1" dirty="0">
                <a:effectLst/>
                <a:latin typeface="+mn-ea"/>
              </a:rPr>
              <a:t>| 15 ~ 17p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b="1" dirty="0">
                <a:effectLst/>
                <a:latin typeface="+mn-ea"/>
              </a:rPr>
              <a:t>★ </a:t>
            </a:r>
            <a:r>
              <a:rPr lang="en-US" altLang="ko-KR" sz="2800" b="1" dirty="0">
                <a:effectLst/>
                <a:latin typeface="+mn-ea"/>
              </a:rPr>
              <a:t>Chapter 4 | </a:t>
            </a:r>
            <a:r>
              <a:rPr lang="ko-KR" altLang="en-US" sz="2800" b="1" dirty="0">
                <a:effectLst/>
                <a:latin typeface="+mn-ea"/>
              </a:rPr>
              <a:t>개인별 준비 및 개발 일정 </a:t>
            </a:r>
            <a:r>
              <a:rPr lang="en-US" altLang="ko-KR" sz="2800" b="1" dirty="0">
                <a:effectLst/>
                <a:latin typeface="+mn-ea"/>
              </a:rPr>
              <a:t>| 18</a:t>
            </a:r>
            <a:r>
              <a:rPr lang="en-US" altLang="ko-KR" sz="2800" b="1" dirty="0">
                <a:latin typeface="+mn-ea"/>
              </a:rPr>
              <a:t> ~ 20</a:t>
            </a:r>
            <a:r>
              <a:rPr lang="en-US" altLang="ko-KR" sz="2800" b="1" dirty="0">
                <a:effectLst/>
                <a:latin typeface="+mn-ea"/>
              </a:rPr>
              <a:t>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C42A10-6B38-B61E-154E-B56909E6533A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DC5E295-C66B-1EFD-8A8B-986D3F3EAFCE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5" name="사다리꼴 4">
                <a:extLst>
                  <a:ext uri="{FF2B5EF4-FFF2-40B4-BE49-F238E27FC236}">
                    <a16:creationId xmlns:a16="http://schemas.microsoft.com/office/drawing/2014/main" id="{13D6DF71-2B60-7854-5A46-317E7DB84507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81D029-B738-9452-566E-E9AB7091A1B8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3927E056-97AC-CE3D-9EDD-BBC73727EA8E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F6B12E35-4176-5658-D2A5-B561D07E9C40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D982A7E-CB3E-E1E6-27D9-3760CB437FA0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50CB5F5F-C135-4F08-A597-2CB49157D37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목차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보완 방법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16" y="2202930"/>
            <a:ext cx="10904595" cy="3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부족한 </a:t>
            </a:r>
            <a:r>
              <a:rPr lang="en-US" altLang="ko-KR" sz="2400" dirty="0">
                <a:latin typeface="+mn-ea"/>
              </a:rPr>
              <a:t>DirectX12</a:t>
            </a:r>
            <a:r>
              <a:rPr lang="ko-KR" altLang="en-US" sz="2400" dirty="0">
                <a:latin typeface="+mn-ea"/>
              </a:rPr>
              <a:t> 지식은</a:t>
            </a:r>
            <a:r>
              <a:rPr lang="en-US" altLang="ko-KR" sz="2400" dirty="0">
                <a:latin typeface="+mn-ea"/>
              </a:rPr>
              <a:t>?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0834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A9BEC-092E-5295-E8E9-BEC7F0A4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35" y="2187277"/>
            <a:ext cx="3568558" cy="596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 err="1">
                <a:latin typeface="+mn-ea"/>
              </a:rPr>
              <a:t>성현석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98B0139-11F5-EAC7-EBB5-36755EA43569}"/>
              </a:ext>
            </a:extLst>
          </p:cNvPr>
          <p:cNvSpPr txBox="1">
            <a:spLocks/>
          </p:cNvSpPr>
          <p:nvPr/>
        </p:nvSpPr>
        <p:spPr>
          <a:xfrm>
            <a:off x="4385975" y="2187277"/>
            <a:ext cx="3568558" cy="59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송주석</a:t>
            </a:r>
            <a:r>
              <a:rPr lang="en-US" altLang="ko-KR" sz="2400" dirty="0">
                <a:latin typeface="+mn-ea"/>
              </a:rPr>
              <a:t>]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56531A2-09BD-E52D-C399-65F765EB47F8}"/>
              </a:ext>
            </a:extLst>
          </p:cNvPr>
          <p:cNvSpPr txBox="1">
            <a:spLocks/>
          </p:cNvSpPr>
          <p:nvPr/>
        </p:nvSpPr>
        <p:spPr>
          <a:xfrm>
            <a:off x="8059265" y="2202930"/>
            <a:ext cx="2173051" cy="58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+mn-ea"/>
              </a:rPr>
              <a:t>★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조승완</a:t>
            </a:r>
            <a:r>
              <a:rPr lang="en-US" altLang="ko-KR" sz="2400" b="1" dirty="0">
                <a:latin typeface="+mn-ea"/>
              </a:rPr>
              <a:t>]</a:t>
            </a:r>
            <a:endParaRPr lang="en-US" altLang="ko-KR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FC2583A-68F9-3B53-2889-6072430E031B}"/>
              </a:ext>
            </a:extLst>
          </p:cNvPr>
          <p:cNvSpPr txBox="1">
            <a:spLocks/>
          </p:cNvSpPr>
          <p:nvPr/>
        </p:nvSpPr>
        <p:spPr>
          <a:xfrm>
            <a:off x="420435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내용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C2911B8-839A-8F4D-AC02-3B625C6C5778}"/>
              </a:ext>
            </a:extLst>
          </p:cNvPr>
          <p:cNvSpPr txBox="1">
            <a:spLocks/>
          </p:cNvSpPr>
          <p:nvPr/>
        </p:nvSpPr>
        <p:spPr>
          <a:xfrm>
            <a:off x="4385973" y="2767706"/>
            <a:ext cx="3568558" cy="24545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내용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33C4E8A-8EE6-25F5-47A8-3B4328AE80B5}"/>
              </a:ext>
            </a:extLst>
          </p:cNvPr>
          <p:cNvSpPr txBox="1">
            <a:spLocks/>
          </p:cNvSpPr>
          <p:nvPr/>
        </p:nvSpPr>
        <p:spPr>
          <a:xfrm>
            <a:off x="8113059" y="2783359"/>
            <a:ext cx="3771150" cy="33843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그림자 및 조명 처리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 err="1"/>
              <a:t>Cascade</a:t>
            </a:r>
            <a:r>
              <a:rPr lang="en-US" altLang="ko-KR" sz="1600" dirty="0"/>
              <a:t>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Shadow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Mapping을</a:t>
            </a:r>
            <a:r>
              <a:rPr lang="ko-KR" altLang="en-US" sz="1600" dirty="0"/>
              <a:t> 활용하여 </a:t>
            </a:r>
            <a:r>
              <a:rPr lang="ko-KR" altLang="en-US" sz="1600" dirty="0">
                <a:latin typeface="+mn-ea"/>
              </a:rPr>
              <a:t>광원의 위치와 물체까지의 거리를 바탕으로 한 그림자 매핑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적 제작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적 리소스 수집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모델링 적용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애니메이션 및 동작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플레이어와의 상호작용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설정값에</a:t>
            </a:r>
            <a:r>
              <a:rPr lang="ko-KR" altLang="en-US" sz="1600" dirty="0">
                <a:latin typeface="+mn-ea"/>
              </a:rPr>
              <a:t> 따른 동작 변화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+mn-ea"/>
              </a:rPr>
              <a:t>서버 및 멀티플레이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현재 </a:t>
            </a:r>
            <a:r>
              <a:rPr lang="ko-KR" altLang="en-US" sz="1600" dirty="0" err="1">
                <a:latin typeface="+mn-ea"/>
              </a:rPr>
              <a:t>접속자</a:t>
            </a:r>
            <a:r>
              <a:rPr lang="ko-KR" altLang="en-US" sz="1600" dirty="0">
                <a:latin typeface="+mn-ea"/>
              </a:rPr>
              <a:t> 확인 후 대결 신청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신청자가 설정한 값에 맞춰 콜로세움 </a:t>
            </a:r>
            <a:r>
              <a:rPr lang="ko-KR" altLang="en-US" sz="1600" dirty="0" err="1">
                <a:latin typeface="+mn-ea"/>
              </a:rPr>
              <a:t>맵에서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대전</a:t>
            </a:r>
            <a:r>
              <a:rPr lang="en-US" altLang="ko-KR" sz="1600" dirty="0">
                <a:latin typeface="+mn-ea"/>
              </a:rPr>
              <a:t>(PVP). </a:t>
            </a:r>
            <a:r>
              <a:rPr lang="ko-KR" altLang="en-US" sz="1600" dirty="0">
                <a:latin typeface="+mn-ea"/>
              </a:rPr>
              <a:t>서로의 동작을 서버에서 처리 이후 각 플레이어 화면에 실시간으로 적용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3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중점 연구사항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FB8C10F-7F96-6A6A-EFD5-CEAD9B71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88208"/>
              </p:ext>
            </p:extLst>
          </p:nvPr>
        </p:nvGraphicFramePr>
        <p:xfrm>
          <a:off x="417585" y="2208020"/>
          <a:ext cx="11356830" cy="41321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2943">
                  <a:extLst>
                    <a:ext uri="{9D8B030D-6E8A-4147-A177-3AD203B41FA5}">
                      <a16:colId xmlns:a16="http://schemas.microsoft.com/office/drawing/2014/main" val="3117600542"/>
                    </a:ext>
                  </a:extLst>
                </a:gridCol>
                <a:gridCol w="9433887">
                  <a:extLst>
                    <a:ext uri="{9D8B030D-6E8A-4147-A177-3AD203B41FA5}">
                      <a16:colId xmlns:a16="http://schemas.microsoft.com/office/drawing/2014/main" val="769705419"/>
                    </a:ext>
                  </a:extLst>
                </a:gridCol>
              </a:tblGrid>
              <a:tr h="826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기술적 요소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83470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 </a:t>
                      </a:r>
                      <a:r>
                        <a:rPr lang="ko-KR" altLang="en-US" sz="1400" dirty="0"/>
                        <a:t>스크립트를 이용한 캐릭터 오브젝트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움직임 및 이벤트 제어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Unity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를 이용한 캐릭터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80134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성현석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Lua</a:t>
                      </a:r>
                      <a:r>
                        <a:rPr lang="ko-KR" altLang="en-US" sz="1400" dirty="0"/>
                        <a:t> 스크립트와 연동가능한 </a:t>
                      </a:r>
                      <a:r>
                        <a:rPr lang="en-US" altLang="ko-KR" sz="1400" dirty="0"/>
                        <a:t>DirectX12 </a:t>
                      </a:r>
                      <a:r>
                        <a:rPr lang="ko-KR" altLang="en-US" sz="1400" dirty="0"/>
                        <a:t>게임 프레임워크 구현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멀티 쓰레드 렌더링을 이용한 프레임 방어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BoundingBox</a:t>
                      </a:r>
                      <a:r>
                        <a:rPr lang="ko-KR" altLang="en-US" sz="1400" dirty="0"/>
                        <a:t>를 이용한 물리 계산 및 충돌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136603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송주석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44192"/>
                  </a:ext>
                </a:extLst>
              </a:tr>
              <a:tr h="826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조승완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위한 멀티 쓰레드 서버 구현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 err="1"/>
                        <a:t>Cascade</a:t>
                      </a:r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Shadow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Mapping을</a:t>
                      </a:r>
                      <a:r>
                        <a:rPr lang="ko-KR" altLang="en-US" sz="1400" dirty="0"/>
                        <a:t> 활용하여 </a:t>
                      </a:r>
                      <a:r>
                        <a:rPr lang="ko-KR" altLang="en-US" sz="1400" dirty="0">
                          <a:latin typeface="+mn-ea"/>
                        </a:rPr>
                        <a:t>광원의 위치와 물체까지의 거리를 바탕으로 한 그림자 매핑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47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EA38AF-4A27-F670-EA61-0AAE7B3E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02" y="2070781"/>
            <a:ext cx="8291835" cy="44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56077-7B47-A1B3-2740-3E6A33980D01}"/>
              </a:ext>
            </a:extLst>
          </p:cNvPr>
          <p:cNvSpPr txBox="1">
            <a:spLocks/>
          </p:cNvSpPr>
          <p:nvPr/>
        </p:nvSpPr>
        <p:spPr>
          <a:xfrm>
            <a:off x="4225032" y="3078468"/>
            <a:ext cx="3741936" cy="7010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800" dirty="0">
                <a:latin typeface="+mn-ea"/>
                <a:ea typeface="+mn-ea"/>
              </a:rPr>
              <a:t>감사합니다</a:t>
            </a:r>
            <a:r>
              <a:rPr lang="en-US" altLang="ko-KR" sz="5800" dirty="0">
                <a:latin typeface="+mn-ea"/>
                <a:ea typeface="+mn-ea"/>
              </a:rPr>
              <a:t>!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18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소울라이크란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소울라이크란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[</a:t>
            </a:r>
            <a:r>
              <a:rPr lang="ko-KR" altLang="en-US" sz="1800" dirty="0" err="1">
                <a:effectLst/>
                <a:latin typeface="-apple-system"/>
              </a:rPr>
              <a:t>프롬</a:t>
            </a:r>
            <a:r>
              <a:rPr lang="ko-KR" altLang="en-US" sz="1800" dirty="0">
                <a:effectLst/>
                <a:latin typeface="-apple-system"/>
              </a:rPr>
              <a:t> 소프트웨어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에서 만든 </a:t>
            </a:r>
            <a:r>
              <a:rPr lang="en-US" altLang="ko-KR" sz="1800" dirty="0">
                <a:effectLst/>
                <a:latin typeface="-apple-system"/>
              </a:rPr>
              <a:t>[</a:t>
            </a:r>
            <a:r>
              <a:rPr lang="ko-KR" altLang="en-US" sz="1800" dirty="0" err="1">
                <a:effectLst/>
                <a:latin typeface="-apple-system"/>
              </a:rPr>
              <a:t>데몬즈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], [</a:t>
            </a:r>
            <a:r>
              <a:rPr lang="ko-KR" altLang="en-US" sz="1800" dirty="0" err="1">
                <a:effectLst/>
                <a:latin typeface="-apple-system"/>
              </a:rPr>
              <a:t>다크</a:t>
            </a:r>
            <a:r>
              <a:rPr lang="ko-KR" altLang="en-US" sz="1800" dirty="0">
                <a:effectLst/>
                <a:latin typeface="-apple-system"/>
              </a:rPr>
              <a:t> 소울</a:t>
            </a:r>
            <a:r>
              <a:rPr lang="en-US" altLang="ko-KR" sz="1800" dirty="0">
                <a:effectLst/>
                <a:latin typeface="-apple-system"/>
              </a:rPr>
              <a:t>]</a:t>
            </a:r>
            <a:r>
              <a:rPr lang="ko-KR" altLang="en-US" sz="1800" dirty="0">
                <a:effectLst/>
                <a:latin typeface="-apple-system"/>
              </a:rPr>
              <a:t> 시리즈에서 파생된 장르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액션 롤 </a:t>
            </a:r>
            <a:r>
              <a:rPr lang="ko-KR" altLang="en-US" sz="1800" dirty="0" err="1">
                <a:effectLst/>
                <a:latin typeface="-apple-system"/>
              </a:rPr>
              <a:t>플레잉</a:t>
            </a:r>
            <a:r>
              <a:rPr lang="ko-KR" altLang="en-US" sz="1800" dirty="0">
                <a:effectLst/>
                <a:latin typeface="-apple-system"/>
              </a:rPr>
              <a:t> 게임의 하위 장르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어두운 판타지 세계관과 어려운 난이도가 특징이다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259BDE-ED98-3CDC-915A-E0B59A49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2" y="3544189"/>
            <a:ext cx="2676525" cy="2676525"/>
          </a:xfrm>
          <a:prstGeom prst="rect">
            <a:avLst/>
          </a:prstGeom>
        </p:spPr>
      </p:pic>
      <p:pic>
        <p:nvPicPr>
          <p:cNvPr id="1028" name="Picture 4" descr="다크소울 1 리마스터드 클리어 소감. &gt; 스팀/PC게임 | 퀘이사존 QUASARZONE">
            <a:extLst>
              <a:ext uri="{FF2B5EF4-FFF2-40B4-BE49-F238E27FC236}">
                <a16:creationId xmlns:a16="http://schemas.microsoft.com/office/drawing/2014/main" id="{34869C37-8BBE-6EEE-18E3-755110BB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84" y="354419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54EC1-21B0-915B-BE1D-28B6142A7509}"/>
              </a:ext>
            </a:extLst>
          </p:cNvPr>
          <p:cNvSpPr txBox="1"/>
          <p:nvPr/>
        </p:nvSpPr>
        <p:spPr>
          <a:xfrm>
            <a:off x="278244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 err="1">
                <a:latin typeface="+mn-ea"/>
              </a:rPr>
              <a:t>데몬즈</a:t>
            </a:r>
            <a:r>
              <a:rPr lang="ko-KR" altLang="en-US" sz="1200" dirty="0">
                <a:latin typeface="+mn-ea"/>
              </a:rPr>
              <a:t> 소울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D0E66-6CA9-76EA-CDF2-4E18366AD53A}"/>
              </a:ext>
            </a:extLst>
          </p:cNvPr>
          <p:cNvSpPr txBox="1"/>
          <p:nvPr/>
        </p:nvSpPr>
        <p:spPr>
          <a:xfrm>
            <a:off x="7412396" y="6229442"/>
            <a:ext cx="173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리마스터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32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시뮬레이터란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>
                <a:effectLst/>
                <a:latin typeface="-apple-system"/>
              </a:rPr>
              <a:t>시뮬레이터란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‘</a:t>
            </a:r>
            <a:r>
              <a:rPr lang="ko-KR" altLang="en-US" sz="1800" dirty="0">
                <a:effectLst/>
                <a:latin typeface="-apple-system"/>
              </a:rPr>
              <a:t>모의 시험 게임</a:t>
            </a:r>
            <a:r>
              <a:rPr lang="en-US" altLang="ko-KR" sz="1800" dirty="0">
                <a:effectLst/>
                <a:latin typeface="-apple-system"/>
              </a:rPr>
              <a:t>’</a:t>
            </a:r>
            <a:r>
              <a:rPr lang="ko-KR" altLang="en-US" sz="1800" dirty="0">
                <a:effectLst/>
                <a:latin typeface="-apple-system"/>
              </a:rPr>
              <a:t>이라는 의미로 정해진 </a:t>
            </a:r>
            <a:r>
              <a:rPr lang="ko-KR" altLang="en-US" sz="1800" dirty="0" err="1">
                <a:effectLst/>
                <a:latin typeface="-apple-system"/>
              </a:rPr>
              <a:t>함수값</a:t>
            </a:r>
            <a:r>
              <a:rPr lang="ko-KR" altLang="en-US" sz="1800" dirty="0">
                <a:effectLst/>
                <a:latin typeface="-apple-system"/>
              </a:rPr>
              <a:t> 내에 변화를 줬을 때 계의 변화를 관측하는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즉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하나의 모델을 가지고 여러가지 상황을 시험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또는 체험하는 장르이다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177FF-4156-FC57-E519-4419465D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44" y="3746737"/>
            <a:ext cx="4381500" cy="2047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97CCF-7207-07D6-1460-217FD92DCD6F}"/>
              </a:ext>
            </a:extLst>
          </p:cNvPr>
          <p:cNvSpPr txBox="1"/>
          <p:nvPr/>
        </p:nvSpPr>
        <p:spPr>
          <a:xfrm>
            <a:off x="5020551" y="579461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유로 트럭 시뮬레이터</a:t>
            </a:r>
            <a:r>
              <a:rPr lang="en-US" altLang="ko-KR" sz="1200" dirty="0">
                <a:latin typeface="+mn-ea"/>
              </a:rPr>
              <a:t>2)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28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185859-E31F-FE26-1403-1E8B7AEAEB2F}"/>
              </a:ext>
            </a:extLst>
          </p:cNvPr>
          <p:cNvSpPr/>
          <p:nvPr/>
        </p:nvSpPr>
        <p:spPr>
          <a:xfrm rot="5400000">
            <a:off x="3766752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42B76-229C-CB7F-C982-C7E949664C96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9E8B42-236F-F690-1FFF-8E6889A579EA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1F9717F3-804F-4899-D5E7-FF67E4B897D6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1758F0C-A91B-5259-7342-253174F41C0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75B3B08A-946E-2349-8625-745F4F053544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CC7DC613-4739-98DF-C881-7A517182024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5D050BF-8A41-82FC-7373-EA1D377423DF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F9B1621-E025-221B-7C69-E46D4BAEEF98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 err="1">
                  <a:effectLst/>
                  <a:latin typeface="+mn-ea"/>
                  <a:ea typeface="+mn-ea"/>
                </a:rPr>
                <a:t>패링이란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?&gt;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BC6C0E8-8CE5-5D33-B0E3-3FDBAF9062BD}"/>
              </a:ext>
            </a:extLst>
          </p:cNvPr>
          <p:cNvSpPr txBox="1">
            <a:spLocks/>
          </p:cNvSpPr>
          <p:nvPr/>
        </p:nvSpPr>
        <p:spPr>
          <a:xfrm>
            <a:off x="342388" y="1906238"/>
            <a:ext cx="11341612" cy="1352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/>
              <a:t>★ </a:t>
            </a:r>
            <a:r>
              <a:rPr lang="ko-KR" altLang="en-US" sz="1800" b="1" dirty="0" err="1">
                <a:effectLst/>
                <a:latin typeface="-apple-system"/>
              </a:rPr>
              <a:t>패링</a:t>
            </a:r>
            <a:r>
              <a:rPr lang="en-US" altLang="ko-KR" sz="1800" b="1" dirty="0">
                <a:effectLst/>
                <a:latin typeface="-apple-system"/>
              </a:rPr>
              <a:t>(Parrying)</a:t>
            </a:r>
            <a:r>
              <a:rPr lang="ko-KR" altLang="en-US" sz="1800" b="1" dirty="0">
                <a:effectLst/>
                <a:latin typeface="-apple-system"/>
              </a:rPr>
              <a:t>이란</a:t>
            </a:r>
            <a:r>
              <a:rPr lang="en-US" altLang="ko-KR" sz="1800" b="1" dirty="0">
                <a:effectLst/>
                <a:latin typeface="-apple-system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격투기나 </a:t>
            </a:r>
            <a:r>
              <a:rPr lang="ko-KR" altLang="en-US" sz="1800" dirty="0" err="1">
                <a:effectLst/>
                <a:latin typeface="-apple-system"/>
              </a:rPr>
              <a:t>검투</a:t>
            </a:r>
            <a:r>
              <a:rPr lang="ko-KR" altLang="en-US" sz="1800" dirty="0">
                <a:effectLst/>
                <a:latin typeface="-apple-system"/>
              </a:rPr>
              <a:t> 등에서</a:t>
            </a:r>
            <a:r>
              <a:rPr lang="en-US" altLang="ko-KR" sz="1800" dirty="0">
                <a:effectLst/>
                <a:latin typeface="-apple-system"/>
              </a:rPr>
              <a:t>, </a:t>
            </a:r>
            <a:r>
              <a:rPr lang="ko-KR" altLang="en-US" sz="1800" dirty="0">
                <a:effectLst/>
                <a:latin typeface="-apple-system"/>
              </a:rPr>
              <a:t>상대의 공격을 자신의 몸이나 </a:t>
            </a:r>
            <a:r>
              <a:rPr lang="ko-KR" altLang="en-US" sz="1800" dirty="0" err="1">
                <a:effectLst/>
                <a:latin typeface="-apple-system"/>
              </a:rPr>
              <a:t>무기등으로</a:t>
            </a:r>
            <a:r>
              <a:rPr lang="ko-KR" altLang="en-US" sz="1800" dirty="0">
                <a:effectLst/>
                <a:latin typeface="-apple-system"/>
              </a:rPr>
              <a:t> 옆으로 쳐 내는 동작이다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막기나 회피와 달리 </a:t>
            </a:r>
            <a:r>
              <a:rPr lang="ko-KR" altLang="en-US" sz="1800" dirty="0" err="1">
                <a:effectLst/>
                <a:latin typeface="-apple-system"/>
              </a:rPr>
              <a:t>패링은</a:t>
            </a:r>
            <a:r>
              <a:rPr lang="ko-KR" altLang="en-US" sz="1800" dirty="0">
                <a:effectLst/>
                <a:latin typeface="-apple-system"/>
              </a:rPr>
              <a:t> 공격을 다른 방향으로 </a:t>
            </a:r>
            <a:r>
              <a:rPr lang="ko-KR" altLang="en-US" sz="1800" dirty="0" err="1">
                <a:effectLst/>
                <a:latin typeface="-apple-system"/>
              </a:rPr>
              <a:t>흘려보내는</a:t>
            </a:r>
            <a:r>
              <a:rPr lang="ko-KR" altLang="en-US" sz="1800" dirty="0">
                <a:effectLst/>
                <a:latin typeface="-apple-system"/>
              </a:rPr>
              <a:t> 동작</a:t>
            </a:r>
            <a:endParaRPr lang="en-US" altLang="ko-KR" sz="180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effectLst/>
                <a:latin typeface="-apple-system"/>
              </a:rPr>
              <a:t>-&gt; </a:t>
            </a:r>
            <a:r>
              <a:rPr lang="ko-KR" altLang="en-US" sz="1800" dirty="0">
                <a:effectLst/>
                <a:latin typeface="-apple-system"/>
              </a:rPr>
              <a:t>게임 에서는 타이밍에 맞춰 상대의 공격을 쳐내는 것을 뜻한다</a:t>
            </a:r>
            <a:r>
              <a:rPr lang="en-US" altLang="ko-KR" sz="1800" dirty="0">
                <a:effectLst/>
                <a:latin typeface="-apple-system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F84F1-3CE4-D671-96F4-ED196568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61" y="3846260"/>
            <a:ext cx="2978444" cy="213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BD4408-8CBC-5ACC-8447-511FA55A44B4}"/>
              </a:ext>
            </a:extLst>
          </p:cNvPr>
          <p:cNvSpPr txBox="1"/>
          <p:nvPr/>
        </p:nvSpPr>
        <p:spPr>
          <a:xfrm>
            <a:off x="2319061" y="5992931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(1. </a:t>
            </a:r>
            <a:r>
              <a:rPr lang="ko-KR" altLang="en-US" sz="1200" dirty="0">
                <a:latin typeface="+mn-ea"/>
              </a:rPr>
              <a:t>르네상스 시대에 사용된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https://www.thearma.org/essays/edgemyth.htm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" name="그림 3" descr="PC 게임, 스크린샷, 포유류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606D45B3-BFAF-4AC4-3788-719FF61E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45" y="3866164"/>
            <a:ext cx="3176150" cy="2119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E857E-F905-71C8-C608-B53354CB37E2}"/>
              </a:ext>
            </a:extLst>
          </p:cNvPr>
          <p:cNvSpPr txBox="1"/>
          <p:nvPr/>
        </p:nvSpPr>
        <p:spPr>
          <a:xfrm>
            <a:off x="6672698" y="5998213"/>
            <a:ext cx="2978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 err="1">
                <a:latin typeface="+mn-ea"/>
              </a:rPr>
              <a:t>엘든링의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패링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ctr"/>
            <a:r>
              <a:rPr lang="ko-KR" altLang="en-US" sz="700" dirty="0">
                <a:latin typeface="+mn-ea"/>
              </a:rPr>
              <a:t>출처</a:t>
            </a:r>
            <a:r>
              <a:rPr lang="en-US" altLang="ko-KR" sz="700" dirty="0">
                <a:latin typeface="+mn-ea"/>
              </a:rPr>
              <a:t>: https://game8.co/games/Elden-Ring/archives/352204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380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77320C7-EEA3-E329-ADF1-22F74AE58250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키 조작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3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A57FD425-32B2-FB11-CB8D-124970F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" y="2014297"/>
            <a:ext cx="8434647" cy="42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5B2875-210F-7E1E-7D3A-6D71F6316F51}"/>
              </a:ext>
            </a:extLst>
          </p:cNvPr>
          <p:cNvSpPr/>
          <p:nvPr/>
        </p:nvSpPr>
        <p:spPr>
          <a:xfrm>
            <a:off x="1561583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88FDE-5EBE-F886-3349-EA59F40B996F}"/>
              </a:ext>
            </a:extLst>
          </p:cNvPr>
          <p:cNvSpPr/>
          <p:nvPr/>
        </p:nvSpPr>
        <p:spPr>
          <a:xfrm>
            <a:off x="2609910" y="4073237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3FE466-FB18-D638-22E8-ECB55E0B42C4}"/>
              </a:ext>
            </a:extLst>
          </p:cNvPr>
          <p:cNvSpPr/>
          <p:nvPr/>
        </p:nvSpPr>
        <p:spPr>
          <a:xfrm>
            <a:off x="2083434" y="4096333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9BE6C0-99BE-A5FB-2CA7-F19F7F64FC5D}"/>
              </a:ext>
            </a:extLst>
          </p:cNvPr>
          <p:cNvSpPr/>
          <p:nvPr/>
        </p:nvSpPr>
        <p:spPr>
          <a:xfrm>
            <a:off x="1838989" y="3527882"/>
            <a:ext cx="488890" cy="541744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424D7D-3FED-413E-252B-9CF33D9467D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83434" y="2429164"/>
            <a:ext cx="0" cy="1098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8D109-03B8-69B1-C6C5-0C74918698BD}"/>
              </a:ext>
            </a:extLst>
          </p:cNvPr>
          <p:cNvSpPr txBox="1"/>
          <p:nvPr/>
        </p:nvSpPr>
        <p:spPr>
          <a:xfrm>
            <a:off x="1647176" y="2146488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2D976-4C4E-074B-8C91-C3CFFDD1166E}"/>
              </a:ext>
            </a:extLst>
          </p:cNvPr>
          <p:cNvSpPr/>
          <p:nvPr/>
        </p:nvSpPr>
        <p:spPr>
          <a:xfrm>
            <a:off x="609190" y="4614981"/>
            <a:ext cx="610056" cy="541744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37E81BB-69C6-3189-1886-BECD690908BB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89528" y="4885853"/>
            <a:ext cx="119663" cy="988474"/>
          </a:xfrm>
          <a:prstGeom prst="bentConnector2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A3616-D16A-4D43-F87B-9C21BB9E8F97}"/>
              </a:ext>
            </a:extLst>
          </p:cNvPr>
          <p:cNvSpPr txBox="1"/>
          <p:nvPr/>
        </p:nvSpPr>
        <p:spPr>
          <a:xfrm>
            <a:off x="53583" y="5914737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회피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2F2FE-CB2D-343F-3C9F-D8ECB182E04E}"/>
              </a:ext>
            </a:extLst>
          </p:cNvPr>
          <p:cNvSpPr/>
          <p:nvPr/>
        </p:nvSpPr>
        <p:spPr>
          <a:xfrm>
            <a:off x="3098800" y="5174129"/>
            <a:ext cx="2701636" cy="54174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F2BE52-D2DE-5889-2712-79A32027A27D}"/>
              </a:ext>
            </a:extLst>
          </p:cNvPr>
          <p:cNvCxnSpPr>
            <a:cxnSpLocks/>
          </p:cNvCxnSpPr>
          <p:nvPr/>
        </p:nvCxnSpPr>
        <p:spPr>
          <a:xfrm flipV="1">
            <a:off x="4387907" y="571356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352CAA-B3F1-03E5-901F-65DB44D9E0FD}"/>
              </a:ext>
            </a:extLst>
          </p:cNvPr>
          <p:cNvSpPr txBox="1"/>
          <p:nvPr/>
        </p:nvSpPr>
        <p:spPr>
          <a:xfrm>
            <a:off x="3951649" y="592233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점프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3C31EA-8F0D-3A01-9B31-CC3C00BD5646}"/>
              </a:ext>
            </a:extLst>
          </p:cNvPr>
          <p:cNvSpPr/>
          <p:nvPr/>
        </p:nvSpPr>
        <p:spPr>
          <a:xfrm>
            <a:off x="2887316" y="3530905"/>
            <a:ext cx="488890" cy="54174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611230-CDF5-838F-5B68-348FB3D3CA9A}"/>
              </a:ext>
            </a:extLst>
          </p:cNvPr>
          <p:cNvCxnSpPr>
            <a:cxnSpLocks/>
          </p:cNvCxnSpPr>
          <p:nvPr/>
        </p:nvCxnSpPr>
        <p:spPr>
          <a:xfrm flipV="1">
            <a:off x="3147605" y="2405621"/>
            <a:ext cx="0" cy="10987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D807D2-DF2D-3F69-EE27-9CF4F4963735}"/>
              </a:ext>
            </a:extLst>
          </p:cNvPr>
          <p:cNvSpPr txBox="1"/>
          <p:nvPr/>
        </p:nvSpPr>
        <p:spPr>
          <a:xfrm>
            <a:off x="2711347" y="2122945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포션</a:t>
            </a:r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5E8570-8C6C-7523-4BEB-F0C7A1A579C8}"/>
              </a:ext>
            </a:extLst>
          </p:cNvPr>
          <p:cNvSpPr/>
          <p:nvPr/>
        </p:nvSpPr>
        <p:spPr>
          <a:xfrm>
            <a:off x="1319448" y="3527882"/>
            <a:ext cx="488890" cy="541744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F34854C-E2EB-4459-766A-C548C1746AEF}"/>
              </a:ext>
            </a:extLst>
          </p:cNvPr>
          <p:cNvCxnSpPr>
            <a:cxnSpLocks/>
          </p:cNvCxnSpPr>
          <p:nvPr/>
        </p:nvCxnSpPr>
        <p:spPr>
          <a:xfrm flipV="1">
            <a:off x="1446922" y="2428806"/>
            <a:ext cx="0" cy="1098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206CF3-AD71-CC2D-3E67-D2F3D859A01C}"/>
              </a:ext>
            </a:extLst>
          </p:cNvPr>
          <p:cNvSpPr txBox="1"/>
          <p:nvPr/>
        </p:nvSpPr>
        <p:spPr>
          <a:xfrm>
            <a:off x="1010664" y="1968360"/>
            <a:ext cx="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시선 고정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03E1F-2470-8237-DE48-3105AA5EB8F8}"/>
              </a:ext>
            </a:extLst>
          </p:cNvPr>
          <p:cNvSpPr/>
          <p:nvPr/>
        </p:nvSpPr>
        <p:spPr>
          <a:xfrm>
            <a:off x="2367775" y="3514089"/>
            <a:ext cx="488890" cy="541744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BE908A3-2357-B7B3-D22B-E52258B00A35}"/>
              </a:ext>
            </a:extLst>
          </p:cNvPr>
          <p:cNvCxnSpPr>
            <a:cxnSpLocks/>
          </p:cNvCxnSpPr>
          <p:nvPr/>
        </p:nvCxnSpPr>
        <p:spPr>
          <a:xfrm flipV="1">
            <a:off x="2615520" y="2405915"/>
            <a:ext cx="0" cy="109871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3AAC9A-5DA1-9985-1AC5-3999E0290DA7}"/>
              </a:ext>
            </a:extLst>
          </p:cNvPr>
          <p:cNvSpPr txBox="1"/>
          <p:nvPr/>
        </p:nvSpPr>
        <p:spPr>
          <a:xfrm>
            <a:off x="2179262" y="212323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패링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1DA3E2F-58D3-62BA-998D-D778407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412" y="2914898"/>
            <a:ext cx="2724930" cy="27249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79ACF8-A2A2-3729-D98C-0FC91FBE0BF8}"/>
              </a:ext>
            </a:extLst>
          </p:cNvPr>
          <p:cNvSpPr txBox="1"/>
          <p:nvPr/>
        </p:nvSpPr>
        <p:spPr>
          <a:xfrm>
            <a:off x="9575921" y="3429000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공격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2F4D8-ECC2-34CF-E8BE-C80387687358}"/>
              </a:ext>
            </a:extLst>
          </p:cNvPr>
          <p:cNvSpPr txBox="1"/>
          <p:nvPr/>
        </p:nvSpPr>
        <p:spPr>
          <a:xfrm>
            <a:off x="10494676" y="3428999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막기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AAA3E-FBBE-3648-0622-8F7DE9262E87}"/>
              </a:ext>
            </a:extLst>
          </p:cNvPr>
          <p:cNvSpPr/>
          <p:nvPr/>
        </p:nvSpPr>
        <p:spPr>
          <a:xfrm>
            <a:off x="609189" y="5159125"/>
            <a:ext cx="872515" cy="541744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487F2-13E2-9E87-5AD1-E776440EFD1B}"/>
              </a:ext>
            </a:extLst>
          </p:cNvPr>
          <p:cNvCxnSpPr>
            <a:cxnSpLocks/>
          </p:cNvCxnSpPr>
          <p:nvPr/>
        </p:nvCxnSpPr>
        <p:spPr>
          <a:xfrm flipV="1">
            <a:off x="1032282" y="5689785"/>
            <a:ext cx="0" cy="201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5E109E-F6D3-A898-D4E4-4C7218D95BA2}"/>
              </a:ext>
            </a:extLst>
          </p:cNvPr>
          <p:cNvSpPr txBox="1"/>
          <p:nvPr/>
        </p:nvSpPr>
        <p:spPr>
          <a:xfrm>
            <a:off x="596024" y="5898552"/>
            <a:ext cx="87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달리기</a:t>
            </a:r>
          </a:p>
        </p:txBody>
      </p:sp>
    </p:spTree>
    <p:extLst>
      <p:ext uri="{BB962C8B-B14F-4D97-AF65-F5344CB8AC3E}">
        <p14:creationId xmlns:p14="http://schemas.microsoft.com/office/powerpoint/2010/main" val="411116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소형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인간형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베기</a:t>
            </a:r>
          </a:p>
        </p:txBody>
      </p:sp>
      <p:pic>
        <p:nvPicPr>
          <p:cNvPr id="17" name="그림 16" descr="PC 게임, 액션 어드벤처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C4C37DEC-503F-E3F0-CB8E-4AE505A5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1" y="2509753"/>
            <a:ext cx="3401212" cy="1838493"/>
          </a:xfrm>
          <a:prstGeom prst="rect">
            <a:avLst/>
          </a:prstGeom>
        </p:spPr>
      </p:pic>
      <p:pic>
        <p:nvPicPr>
          <p:cNvPr id="19" name="그림 18" descr="스크린샷, PC 게임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D8A63BCC-6332-3A86-5549-6A6D3A5E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95" y="2509753"/>
            <a:ext cx="3401212" cy="1838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강한 베기</a:t>
            </a:r>
          </a:p>
        </p:txBody>
      </p:sp>
      <p:pic>
        <p:nvPicPr>
          <p:cNvPr id="22" name="그림 21" descr="PC 게임, 무기, 액션 어드벤처 게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EC23F3FF-96D9-8FB7-652D-30DB6381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98" y="2509753"/>
            <a:ext cx="3401213" cy="1838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 베기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찌르기</a:t>
            </a:r>
          </a:p>
        </p:txBody>
      </p:sp>
      <p:pic>
        <p:nvPicPr>
          <p:cNvPr id="26" name="그림 25" descr="PC 게임, 스크린샷, 액션 어드벤처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DACE6E2E-139E-DD9D-AA6E-A221A8B5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5" y="4680087"/>
            <a:ext cx="3022589" cy="1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결론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트렌드 분석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&lt;1&gt;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1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약 공격</a:t>
            </a:r>
          </a:p>
        </p:txBody>
      </p:sp>
      <p:pic>
        <p:nvPicPr>
          <p:cNvPr id="18" name="그림 1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AF41E6F4-5AEE-E8DA-361F-AA9E9C4B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7" y="3085042"/>
            <a:ext cx="3364677" cy="1895866"/>
          </a:xfrm>
          <a:prstGeom prst="rect">
            <a:avLst/>
          </a:prstGeom>
        </p:spPr>
      </p:pic>
      <p:pic>
        <p:nvPicPr>
          <p:cNvPr id="24" name="그림 23" descr="PC 게임, 스크린샷, 동굴, 디지털 합성이(가) 표시된 사진&#10;&#10;자동 생성된 설명">
            <a:extLst>
              <a:ext uri="{FF2B5EF4-FFF2-40B4-BE49-F238E27FC236}">
                <a16:creationId xmlns:a16="http://schemas.microsoft.com/office/drawing/2014/main" id="{C4B02431-4A96-AC2D-5E10-924EAF95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85042"/>
            <a:ext cx="3364679" cy="1895867"/>
          </a:xfrm>
          <a:prstGeom prst="rect">
            <a:avLst/>
          </a:prstGeom>
        </p:spPr>
      </p:pic>
      <p:pic>
        <p:nvPicPr>
          <p:cNvPr id="26" name="그림 25" descr="PC 게임, 디지털 합성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52D808C-07FC-0FBE-850C-2F5EE960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5" y="3085042"/>
            <a:ext cx="3364677" cy="189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</p:spTree>
    <p:extLst>
      <p:ext uri="{BB962C8B-B14F-4D97-AF65-F5344CB8AC3E}">
        <p14:creationId xmlns:p14="http://schemas.microsoft.com/office/powerpoint/2010/main" val="3913252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중형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야수형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098976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회전 공격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6F0E58-658D-EE41-DAB7-4AF4C021C91C}"/>
              </a:ext>
            </a:extLst>
          </p:cNvPr>
          <p:cNvSpPr txBox="1"/>
          <p:nvPr/>
        </p:nvSpPr>
        <p:spPr>
          <a:xfrm>
            <a:off x="1290122" y="498090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돌진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FD868-F5EC-B855-420B-4F629D95B834}"/>
              </a:ext>
            </a:extLst>
          </p:cNvPr>
          <p:cNvSpPr txBox="1"/>
          <p:nvPr/>
        </p:nvSpPr>
        <p:spPr>
          <a:xfrm>
            <a:off x="8916592" y="498090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범위 공격</a:t>
            </a:r>
          </a:p>
        </p:txBody>
      </p:sp>
      <p:pic>
        <p:nvPicPr>
          <p:cNvPr id="7" name="그림 6" descr="PC 게임, 디지털 합성, 액션 어드벤처 게임, 스크린샷이(가) 표시된 사진&#10;&#10;자동 생성된 설명">
            <a:extLst>
              <a:ext uri="{FF2B5EF4-FFF2-40B4-BE49-F238E27FC236}">
                <a16:creationId xmlns:a16="http://schemas.microsoft.com/office/drawing/2014/main" id="{08AF3D97-5C62-3398-9336-0F7C8F36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4" y="3079978"/>
            <a:ext cx="3364679" cy="1895867"/>
          </a:xfrm>
          <a:prstGeom prst="rect">
            <a:avLst/>
          </a:prstGeom>
        </p:spPr>
      </p:pic>
      <p:pic>
        <p:nvPicPr>
          <p:cNvPr id="15" name="그림 14" descr="스크린샷, 페인팅, 예술이(가) 표시된 사진&#10;&#10;자동 생성된 설명">
            <a:extLst>
              <a:ext uri="{FF2B5EF4-FFF2-40B4-BE49-F238E27FC236}">
                <a16:creationId xmlns:a16="http://schemas.microsoft.com/office/drawing/2014/main" id="{BBBF0B53-8135-00BD-19C1-2AE16EFE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80" y="3052704"/>
            <a:ext cx="3364677" cy="1895866"/>
          </a:xfrm>
          <a:prstGeom prst="rect">
            <a:avLst/>
          </a:prstGeom>
        </p:spPr>
      </p:pic>
      <p:pic>
        <p:nvPicPr>
          <p:cNvPr id="19" name="그림 18" descr="스크린샷, PC 게임, 디지털 합성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3072BEC-573E-1C76-98FD-4915B9150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34" y="3075859"/>
            <a:ext cx="3364679" cy="18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2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CD695-3A7C-107A-0703-6CA106226C9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F8A10F-3738-F229-2406-9BBD14968241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23BA22-3299-28E7-43E2-1933292C6E04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FB2F61C9-8A35-D85C-8445-1367513324E1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537E738B-F7E6-9A79-5D6C-5BECEF9367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7B2F1A-07A2-70ED-EB2D-F38192DB85F2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4E5C2163-1E57-6E85-F8D4-0A091BD0C251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E68E715F-D4CF-DF26-7620-7AE12D692C2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F73133F-3DDC-ED36-90C3-CCB77261A2E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특징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09FD331-99CE-CDA4-8591-2C6B08B4B0D1}"/>
              </a:ext>
            </a:extLst>
          </p:cNvPr>
          <p:cNvSpPr txBox="1">
            <a:spLocks/>
          </p:cNvSpPr>
          <p:nvPr/>
        </p:nvSpPr>
        <p:spPr>
          <a:xfrm>
            <a:off x="8597154" y="574589"/>
            <a:ext cx="2919938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몬스터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3786DAC-59C8-E3BD-5BAA-B348E7DD147F}"/>
              </a:ext>
            </a:extLst>
          </p:cNvPr>
          <p:cNvSpPr txBox="1">
            <a:spLocks/>
          </p:cNvSpPr>
          <p:nvPr/>
        </p:nvSpPr>
        <p:spPr>
          <a:xfrm>
            <a:off x="221448" y="1767541"/>
            <a:ext cx="3752419" cy="8753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b="1" dirty="0">
                <a:latin typeface="+mn-ea"/>
              </a:rPr>
              <a:t>★ 대형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괴수형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9CDB-6173-34DE-52B0-C3CBF71A2431}"/>
              </a:ext>
            </a:extLst>
          </p:cNvPr>
          <p:cNvSpPr txBox="1"/>
          <p:nvPr/>
        </p:nvSpPr>
        <p:spPr>
          <a:xfrm>
            <a:off x="1142234" y="4403088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일반 공격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2E15D-8C6E-7A6F-D654-0DA37A1B0999}"/>
              </a:ext>
            </a:extLst>
          </p:cNvPr>
          <p:cNvSpPr txBox="1"/>
          <p:nvPr/>
        </p:nvSpPr>
        <p:spPr>
          <a:xfrm>
            <a:off x="5103357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 공격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1DF20-906C-82AF-A204-2E389A37096A}"/>
              </a:ext>
            </a:extLst>
          </p:cNvPr>
          <p:cNvSpPr txBox="1"/>
          <p:nvPr/>
        </p:nvSpPr>
        <p:spPr>
          <a:xfrm>
            <a:off x="9064480" y="4363287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도약 공격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106C-A560-446E-4BD3-E439BF3CF8F4}"/>
              </a:ext>
            </a:extLst>
          </p:cNvPr>
          <p:cNvSpPr txBox="1"/>
          <p:nvPr/>
        </p:nvSpPr>
        <p:spPr>
          <a:xfrm>
            <a:off x="5103357" y="6315382"/>
            <a:ext cx="1985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원거리 범위 공격</a:t>
            </a:r>
          </a:p>
        </p:txBody>
      </p:sp>
      <p:pic>
        <p:nvPicPr>
          <p:cNvPr id="7" name="그림 6" descr="스크린샷, PC 게임, 페인팅, 디지털 합성이(가) 표시된 사진&#10;&#10;자동 생성된 설명">
            <a:extLst>
              <a:ext uri="{FF2B5EF4-FFF2-40B4-BE49-F238E27FC236}">
                <a16:creationId xmlns:a16="http://schemas.microsoft.com/office/drawing/2014/main" id="{8C479393-1217-DFD9-22D7-6A3CBC5E3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" y="2509752"/>
            <a:ext cx="3262854" cy="1838493"/>
          </a:xfrm>
          <a:prstGeom prst="rect">
            <a:avLst/>
          </a:prstGeom>
        </p:spPr>
      </p:pic>
      <p:pic>
        <p:nvPicPr>
          <p:cNvPr id="18" name="그림 17" descr="페인팅, 포유류, 예술, 용이(가) 표시된 사진&#10;&#10;자동 생성된 설명">
            <a:extLst>
              <a:ext uri="{FF2B5EF4-FFF2-40B4-BE49-F238E27FC236}">
                <a16:creationId xmlns:a16="http://schemas.microsoft.com/office/drawing/2014/main" id="{F726CE30-E7ED-FB2C-524B-1604F001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92" y="2504893"/>
            <a:ext cx="3262855" cy="1838493"/>
          </a:xfrm>
          <a:prstGeom prst="rect">
            <a:avLst/>
          </a:prstGeom>
        </p:spPr>
      </p:pic>
      <p:pic>
        <p:nvPicPr>
          <p:cNvPr id="25" name="그림 24" descr="페인팅, PC 게임, 액션 어드벤처 게임, 디지털 합성이(가) 표시된 사진&#10;&#10;자동 생성된 설명">
            <a:extLst>
              <a:ext uri="{FF2B5EF4-FFF2-40B4-BE49-F238E27FC236}">
                <a16:creationId xmlns:a16="http://schemas.microsoft.com/office/drawing/2014/main" id="{5B07CD6A-2FA8-1EFA-97EF-BE3044D0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95" y="2504893"/>
            <a:ext cx="3262855" cy="1838493"/>
          </a:xfrm>
          <a:prstGeom prst="rect">
            <a:avLst/>
          </a:prstGeom>
        </p:spPr>
      </p:pic>
      <p:pic>
        <p:nvPicPr>
          <p:cNvPr id="28" name="그림 27" descr="PC 게임, 스크린샷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D3B5DB4-760B-7247-4218-9AF26172B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5" y="4640286"/>
            <a:ext cx="2995449" cy="1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5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83ECE-7599-F1F3-03D2-A32B94C81CD0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2168A9-644D-92E7-296C-98C7A332681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098D5B-752A-68E3-46BD-B27AD292D9E3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5DAB68E-E473-DE7B-5BCC-D45463F8EC4B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B89630AC-8BAE-517E-14D7-A0F3324DA019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565BDB2-067C-8497-12F1-8B9FDADE4906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C44192E4-0950-CB05-4BE8-76A26E28E05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66B9ECC-4ADD-4A09-ED96-F35E05476407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5880AE9F-1153-A81F-4EEE-52D0382BF849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역할 분담 및 개발 일정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6C196E-854B-AFF8-EE7D-520577DCCD1F}"/>
              </a:ext>
            </a:extLst>
          </p:cNvPr>
          <p:cNvSpPr/>
          <p:nvPr/>
        </p:nvSpPr>
        <p:spPr>
          <a:xfrm>
            <a:off x="460392" y="2202929"/>
            <a:ext cx="11247513" cy="418890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5A9D-4B6A-C647-FDAB-9E2E8BB0257B}"/>
              </a:ext>
            </a:extLst>
          </p:cNvPr>
          <p:cNvSpPr txBox="1"/>
          <p:nvPr/>
        </p:nvSpPr>
        <p:spPr>
          <a:xfrm>
            <a:off x="3713447" y="3954197"/>
            <a:ext cx="47414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역할 분담 및 개발 일정</a:t>
            </a:r>
            <a:r>
              <a:rPr lang="en-US" altLang="ko-KR" dirty="0">
                <a:latin typeface="+mn-ea"/>
              </a:rPr>
              <a:t>)</a:t>
            </a:r>
          </a:p>
          <a:p>
            <a:pPr algn="ctr"/>
            <a:r>
              <a:rPr lang="en-US" altLang="ko-KR" dirty="0">
                <a:latin typeface="+mn-ea"/>
              </a:rPr>
              <a:t>// WBS (</a:t>
            </a:r>
            <a:r>
              <a:rPr lang="en-US" altLang="ko-KR" i="0" dirty="0">
                <a:effectLst/>
                <a:latin typeface="Apple SD Gothic Neo"/>
              </a:rPr>
              <a:t>Work Breakdown Structure)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66FEBE-8FBF-78C5-3761-EA9DD53B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1949826"/>
            <a:ext cx="3732082" cy="4655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70439E-1278-EC42-60DD-0DD72BF1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03" y="1960881"/>
            <a:ext cx="7071959" cy="4632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572F0B-0BC7-9D06-E620-8DE6D2E3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179" y="1949825"/>
            <a:ext cx="1067624" cy="4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E61985D8-38F5-26F7-63EC-4E6629589D71}"/>
              </a:ext>
            </a:extLst>
          </p:cNvPr>
          <p:cNvSpPr/>
          <p:nvPr/>
        </p:nvSpPr>
        <p:spPr>
          <a:xfrm rot="5400000">
            <a:off x="3775141" y="-154869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dirty="0">
                <a:effectLst/>
              </a:rPr>
              <a:t>                   </a:t>
            </a:r>
            <a:endParaRPr lang="ko-KR" altLang="en-US" dirty="0"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803EA4-20C9-E58D-FD78-D7FD20A09A17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26350D4-79A8-A236-9D01-F8AF7E5390D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34B18883-61BD-F26F-4A4E-60F0249603B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08D765-BAAA-6170-32B9-C7E19646C933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C6B352BC-4FE4-7FBF-A13A-12ED0CD87D13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F4FD2FFA-AB08-E583-B44B-E6C6B0DA6C6C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80CEBE5-BF24-8EB5-6FBC-44259AC52CF4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5ABB8-A1C8-1178-F2F4-09EDDF7AFCD2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트렌드 분석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72E6BA-9C0C-D41B-25CA-85DBFD5BCBE5}"/>
              </a:ext>
            </a:extLst>
          </p:cNvPr>
          <p:cNvSpPr txBox="1">
            <a:spLocks/>
          </p:cNvSpPr>
          <p:nvPr/>
        </p:nvSpPr>
        <p:spPr>
          <a:xfrm>
            <a:off x="2742187" y="3614937"/>
            <a:ext cx="9090173" cy="197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b="1" dirty="0">
              <a:effectLst/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F54-F917-55E9-5F89-1B9C3EAA4A65}"/>
              </a:ext>
            </a:extLst>
          </p:cNvPr>
          <p:cNvSpPr/>
          <p:nvPr/>
        </p:nvSpPr>
        <p:spPr>
          <a:xfrm>
            <a:off x="2636544" y="2073768"/>
            <a:ext cx="926592" cy="9265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F75E4D-CCC1-DFCF-19B6-FD3A77925EF7}"/>
              </a:ext>
            </a:extLst>
          </p:cNvPr>
          <p:cNvSpPr/>
          <p:nvPr/>
        </p:nvSpPr>
        <p:spPr>
          <a:xfrm>
            <a:off x="2636544" y="3671055"/>
            <a:ext cx="926592" cy="9265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4E925D-6E44-2057-5A04-DB034B69A0BE}"/>
              </a:ext>
            </a:extLst>
          </p:cNvPr>
          <p:cNvSpPr/>
          <p:nvPr/>
        </p:nvSpPr>
        <p:spPr>
          <a:xfrm>
            <a:off x="2636544" y="5268343"/>
            <a:ext cx="926592" cy="926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경제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0C2347-6062-5370-26ED-4B34C6598B1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2654" y="4134350"/>
            <a:ext cx="54389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1E2A70A-39F4-1640-D564-07CE6BC61CB2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5400000" flipH="1" flipV="1">
            <a:off x="1478394" y="2320886"/>
            <a:ext cx="941971" cy="13743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39">
            <a:extLst>
              <a:ext uri="{FF2B5EF4-FFF2-40B4-BE49-F238E27FC236}">
                <a16:creationId xmlns:a16="http://schemas.microsoft.com/office/drawing/2014/main" id="{3DF205AA-3F72-FE69-E9B2-6BB3B61357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9793" y="4518242"/>
            <a:ext cx="941971" cy="153152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54F77709-EA39-3AEA-D883-C9F7EC0C3256}"/>
              </a:ext>
            </a:extLst>
          </p:cNvPr>
          <p:cNvSpPr txBox="1">
            <a:spLocks/>
          </p:cNvSpPr>
          <p:nvPr/>
        </p:nvSpPr>
        <p:spPr>
          <a:xfrm>
            <a:off x="3496319" y="2070182"/>
            <a:ext cx="6950006" cy="461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700" dirty="0"/>
              <a:t>★ </a:t>
            </a:r>
            <a:r>
              <a:rPr lang="ko-KR" altLang="en-US" sz="1700" b="1" dirty="0"/>
              <a:t>여러 장르</a:t>
            </a:r>
            <a:r>
              <a:rPr lang="ko-KR" altLang="en-US" sz="1700" dirty="0"/>
              <a:t>의</a:t>
            </a:r>
            <a:r>
              <a:rPr lang="en-US" altLang="ko-KR" sz="1700" dirty="0"/>
              <a:t> </a:t>
            </a:r>
            <a:r>
              <a:rPr lang="ko-KR" altLang="en-US" sz="1700" dirty="0"/>
              <a:t>게임에서 </a:t>
            </a:r>
            <a:r>
              <a:rPr lang="ko-KR" altLang="en-US" sz="1700" b="1" dirty="0" err="1"/>
              <a:t>소울라이크</a:t>
            </a:r>
            <a:r>
              <a:rPr lang="ko-KR" altLang="en-US" sz="1700" b="1" dirty="0"/>
              <a:t> 방식의 전투방식</a:t>
            </a:r>
            <a:r>
              <a:rPr lang="ko-KR" altLang="en-US" sz="1700" dirty="0"/>
              <a:t>을</a:t>
            </a:r>
            <a:r>
              <a:rPr lang="ko-KR" altLang="en-US" sz="1700" b="1" dirty="0"/>
              <a:t> </a:t>
            </a:r>
            <a:r>
              <a:rPr lang="ko-KR" altLang="en-US" sz="1700" dirty="0"/>
              <a:t>채용하는 추세</a:t>
            </a:r>
            <a:endParaRPr lang="en-US" altLang="ko-KR" sz="1700" dirty="0"/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5BEEDFE-A098-6183-8AF6-164C5DC30E12}"/>
              </a:ext>
            </a:extLst>
          </p:cNvPr>
          <p:cNvSpPr txBox="1">
            <a:spLocks/>
          </p:cNvSpPr>
          <p:nvPr/>
        </p:nvSpPr>
        <p:spPr>
          <a:xfrm>
            <a:off x="3496319" y="3576639"/>
            <a:ext cx="7402588" cy="417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</a:t>
            </a:r>
            <a:r>
              <a:rPr lang="ko-KR" altLang="en-US" sz="1700" dirty="0">
                <a:latin typeface="+mn-ea"/>
              </a:rPr>
              <a:t>최근 떠오르는 </a:t>
            </a:r>
            <a:r>
              <a:rPr lang="en-US" altLang="ko-KR" sz="1700" b="1" dirty="0">
                <a:latin typeface="+mn-ea"/>
              </a:rPr>
              <a:t>UMPC</a:t>
            </a:r>
            <a:r>
              <a:rPr lang="ko-KR" altLang="en-US" sz="1700" dirty="0">
                <a:latin typeface="+mn-ea"/>
              </a:rPr>
              <a:t>의 컨트롤방식에 </a:t>
            </a:r>
            <a:r>
              <a:rPr lang="ko-KR" altLang="en-US" sz="1700" dirty="0" err="1">
                <a:latin typeface="+mn-ea"/>
              </a:rPr>
              <a:t>소울라이크는</a:t>
            </a:r>
            <a:r>
              <a:rPr lang="ko-KR" altLang="en-US" sz="1700" dirty="0">
                <a:latin typeface="+mn-ea"/>
              </a:rPr>
              <a:t> 최적화된 게임장르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69818165-49F9-1234-F3A4-18377C1A7EAD}"/>
              </a:ext>
            </a:extLst>
          </p:cNvPr>
          <p:cNvSpPr txBox="1">
            <a:spLocks/>
          </p:cNvSpPr>
          <p:nvPr/>
        </p:nvSpPr>
        <p:spPr>
          <a:xfrm>
            <a:off x="3496319" y="5047874"/>
            <a:ext cx="7979861" cy="4519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700" dirty="0"/>
              <a:t>★ 국내외 </a:t>
            </a:r>
            <a:r>
              <a:rPr lang="ko-KR" altLang="en-US" sz="1700" b="1" dirty="0"/>
              <a:t>콘솔 게임 시장 </a:t>
            </a:r>
            <a:r>
              <a:rPr lang="ko-KR" altLang="en-US" sz="1700" dirty="0"/>
              <a:t>규모의 확대</a:t>
            </a:r>
            <a:r>
              <a:rPr lang="en-US" altLang="ko-KR" sz="1700" dirty="0"/>
              <a:t> </a:t>
            </a:r>
            <a:r>
              <a:rPr lang="ko-KR" altLang="en-US" sz="1700" dirty="0"/>
              <a:t>및 콘솔 게임에서의</a:t>
            </a:r>
            <a:r>
              <a:rPr lang="en-US" altLang="ko-KR" sz="1700" dirty="0"/>
              <a:t> </a:t>
            </a:r>
            <a:r>
              <a:rPr lang="ko-KR" altLang="en-US" sz="1700" b="1" dirty="0" err="1"/>
              <a:t>소울라이크</a:t>
            </a:r>
            <a:r>
              <a:rPr lang="ko-KR" altLang="en-US" sz="1700" dirty="0" err="1"/>
              <a:t>의</a:t>
            </a:r>
            <a:r>
              <a:rPr lang="ko-KR" altLang="en-US" sz="1700" dirty="0"/>
              <a:t> 인기</a:t>
            </a:r>
            <a:endParaRPr lang="en-US" altLang="ko-KR" sz="17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273B89B0-5AC2-1353-5A84-7DD98A70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9" y="2486657"/>
            <a:ext cx="1578507" cy="10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47DF13D-F34A-BBE6-A061-C8837412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31" y="3990095"/>
            <a:ext cx="1841941" cy="1035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E42059-569D-5631-1151-7E1FD422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19" y="5448284"/>
            <a:ext cx="1979283" cy="11658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DD819A-66B8-F47E-B00C-4B03A6AB3E06}"/>
              </a:ext>
            </a:extLst>
          </p:cNvPr>
          <p:cNvGrpSpPr/>
          <p:nvPr/>
        </p:nvGrpSpPr>
        <p:grpSpPr>
          <a:xfrm>
            <a:off x="6366302" y="5418444"/>
            <a:ext cx="3300128" cy="1160384"/>
            <a:chOff x="8037661" y="4791813"/>
            <a:chExt cx="3866741" cy="124108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40F72AC-928B-E307-2E92-D1AA5AB5A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7661" y="4810604"/>
              <a:ext cx="1929527" cy="122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72E2857-82D1-50BE-3DA8-3C78B7B57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7188" y="4791813"/>
              <a:ext cx="1937214" cy="122229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F398C9A-18BA-4F6C-A270-DD694BCE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722" y="3979635"/>
            <a:ext cx="1841941" cy="1055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19B7B0-F666-B10F-4F6F-BDB3AAFF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79" y="2459690"/>
            <a:ext cx="873770" cy="1118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E8B801-ECD7-730D-E263-016D88096D33}"/>
              </a:ext>
            </a:extLst>
          </p:cNvPr>
          <p:cNvSpPr txBox="1"/>
          <p:nvPr/>
        </p:nvSpPr>
        <p:spPr>
          <a:xfrm>
            <a:off x="8678443" y="2983094"/>
            <a:ext cx="282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(1.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소울라이크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‘P</a:t>
            </a:r>
            <a:r>
              <a:rPr lang="ko-KR" altLang="en-US" sz="1200" dirty="0">
                <a:latin typeface="+mn-ea"/>
              </a:rPr>
              <a:t>의 거짓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B8546D-53EE-C730-B58F-B36E457945AC}"/>
              </a:ext>
            </a:extLst>
          </p:cNvPr>
          <p:cNvSpPr txBox="1"/>
          <p:nvPr/>
        </p:nvSpPr>
        <p:spPr>
          <a:xfrm>
            <a:off x="8672156" y="3252507"/>
            <a:ext cx="306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(2. </a:t>
            </a:r>
            <a:r>
              <a:rPr lang="ko-KR" altLang="en-US" sz="1200" dirty="0">
                <a:latin typeface="+mn-ea"/>
              </a:rPr>
              <a:t>오픈월드 </a:t>
            </a:r>
            <a:r>
              <a:rPr lang="ko-KR" altLang="en-US" sz="1200" dirty="0" err="1">
                <a:latin typeface="+mn-ea"/>
              </a:rPr>
              <a:t>어드벤쳐</a:t>
            </a:r>
            <a:r>
              <a:rPr lang="ko-KR" altLang="en-US" sz="1200" dirty="0">
                <a:latin typeface="+mn-ea"/>
              </a:rPr>
              <a:t> 게임</a:t>
            </a:r>
            <a:r>
              <a:rPr lang="en-US" altLang="ko-KR" sz="1200" dirty="0">
                <a:latin typeface="+mn-ea"/>
              </a:rPr>
              <a:t> ‘</a:t>
            </a:r>
            <a:r>
              <a:rPr lang="ko-KR" altLang="en-US" sz="1200" dirty="0">
                <a:latin typeface="+mn-ea"/>
              </a:rPr>
              <a:t>갓 오브 워</a:t>
            </a:r>
            <a:r>
              <a:rPr lang="en-US" altLang="ko-KR" sz="1200" dirty="0">
                <a:latin typeface="+mn-ea"/>
              </a:rPr>
              <a:t>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DF8E9-9CAF-FDB2-5542-2233CBA91C47}"/>
              </a:ext>
            </a:extLst>
          </p:cNvPr>
          <p:cNvSpPr txBox="1"/>
          <p:nvPr/>
        </p:nvSpPr>
        <p:spPr>
          <a:xfrm>
            <a:off x="9097031" y="4480669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(3. ‘Valve’ 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‘Steam Deck’)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00A0-6714-BBC2-113C-5C4EF0B2A54E}"/>
              </a:ext>
            </a:extLst>
          </p:cNvPr>
          <p:cNvSpPr txBox="1"/>
          <p:nvPr/>
        </p:nvSpPr>
        <p:spPr>
          <a:xfrm>
            <a:off x="9097031" y="4728848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(4. ‘ASUS’</a:t>
            </a:r>
            <a:r>
              <a:rPr lang="ko-KR" altLang="en-US" sz="1200" dirty="0">
                <a:latin typeface="+mn-ea"/>
              </a:rPr>
              <a:t>사의 </a:t>
            </a:r>
            <a:r>
              <a:rPr lang="en-US" altLang="ko-KR" sz="1200" dirty="0">
                <a:latin typeface="+mn-ea"/>
              </a:rPr>
              <a:t>ASUS ROG ALLY’)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B8C886-FF14-E72E-EBBF-61E5B3135076}"/>
              </a:ext>
            </a:extLst>
          </p:cNvPr>
          <p:cNvSpPr txBox="1"/>
          <p:nvPr/>
        </p:nvSpPr>
        <p:spPr>
          <a:xfrm>
            <a:off x="9645540" y="5785685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(5. </a:t>
            </a:r>
            <a:r>
              <a:rPr lang="ko-KR" altLang="en-US" sz="1200" dirty="0">
                <a:latin typeface="+mn-ea"/>
              </a:rPr>
              <a:t>국내 콘솔 게임 시장 규모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B89281-D2D2-6AFF-1DCF-6938AB2CBBEB}"/>
              </a:ext>
            </a:extLst>
          </p:cNvPr>
          <p:cNvSpPr txBox="1"/>
          <p:nvPr/>
        </p:nvSpPr>
        <p:spPr>
          <a:xfrm>
            <a:off x="9646224" y="6031223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(6. </a:t>
            </a:r>
            <a:r>
              <a:rPr lang="ko-KR" altLang="en-US" sz="1200" dirty="0" err="1">
                <a:latin typeface="+mn-ea"/>
              </a:rPr>
              <a:t>다크</a:t>
            </a:r>
            <a:r>
              <a:rPr lang="ko-KR" altLang="en-US" sz="1200" dirty="0">
                <a:latin typeface="+mn-ea"/>
              </a:rPr>
              <a:t> 소울 </a:t>
            </a:r>
            <a:r>
              <a:rPr lang="en-US" altLang="ko-KR" sz="1200" dirty="0">
                <a:latin typeface="+mn-ea"/>
              </a:rPr>
              <a:t>3)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AC330B12-D2E1-C6AB-92F5-8C9ADA587B1E}"/>
              </a:ext>
            </a:extLst>
          </p:cNvPr>
          <p:cNvSpPr txBox="1"/>
          <p:nvPr/>
        </p:nvSpPr>
        <p:spPr>
          <a:xfrm>
            <a:off x="9646908" y="6276761"/>
            <a:ext cx="30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(7. </a:t>
            </a:r>
            <a:r>
              <a:rPr lang="ko-KR" altLang="en-US" sz="1200" dirty="0" err="1">
                <a:latin typeface="+mn-ea"/>
              </a:rPr>
              <a:t>엘든</a:t>
            </a:r>
            <a:r>
              <a:rPr lang="ko-KR" altLang="en-US" sz="1200" dirty="0">
                <a:latin typeface="+mn-ea"/>
              </a:rPr>
              <a:t> 링 판매량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1E657F7D-3485-EADB-F1FF-4F1ECDB07146}"/>
              </a:ext>
            </a:extLst>
          </p:cNvPr>
          <p:cNvSpPr/>
          <p:nvPr/>
        </p:nvSpPr>
        <p:spPr>
          <a:xfrm>
            <a:off x="431775" y="3479035"/>
            <a:ext cx="1660879" cy="1310631"/>
          </a:xfrm>
          <a:prstGeom prst="flowChartDelay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소울라이크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A916-0072-994B-83CC-DD5D4E17396B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A2F6D-0993-F93E-D4EA-3DD101BE57E9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A5352-ADF4-BAAB-B5C7-85836A29BB7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6EAD0A97-73E1-1EB6-C537-600341DCF94C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54FDD2-3601-B2F1-A02F-02D926301214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71C9056B-FDDB-642D-983D-E23BC15FDD17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BCF6C45-1667-8CB0-C219-1A80F979AB4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B1EC638-9A13-A5BB-2545-53CE959C9466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2C55CC-FA73-DC9D-687D-956A471D73B0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400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목표 </a:t>
              </a:r>
              <a:r>
                <a:rPr lang="ko-KR" altLang="en-US" sz="4400" dirty="0" err="1">
                  <a:effectLst/>
                  <a:latin typeface="+mn-ea"/>
                  <a:ea typeface="+mn-ea"/>
                </a:rPr>
                <a:t>비고객</a:t>
              </a:r>
              <a:r>
                <a:rPr lang="ko-KR" altLang="en-US" sz="4400" dirty="0">
                  <a:effectLst/>
                  <a:latin typeface="+mn-ea"/>
                  <a:ea typeface="+mn-ea"/>
                </a:rPr>
                <a:t> 계층 및 분석 결론</a:t>
              </a:r>
              <a:r>
                <a:rPr lang="en-US" altLang="ko-KR" sz="4400" dirty="0">
                  <a:effectLst/>
                  <a:latin typeface="+mn-ea"/>
                  <a:ea typeface="+mn-ea"/>
                </a:rPr>
                <a:t>&gt;</a:t>
              </a:r>
              <a:endParaRPr lang="ko-KR" altLang="en-US" sz="4400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4A31CBD-0372-C506-5BA0-38A46FD3010C}"/>
              </a:ext>
            </a:extLst>
          </p:cNvPr>
          <p:cNvSpPr txBox="1">
            <a:spLocks/>
          </p:cNvSpPr>
          <p:nvPr/>
        </p:nvSpPr>
        <p:spPr>
          <a:xfrm>
            <a:off x="349694" y="2058889"/>
            <a:ext cx="11483852" cy="4695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i="0" dirty="0">
                <a:effectLst/>
                <a:latin typeface="+mn-ea"/>
              </a:rPr>
              <a:t>1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</a:t>
            </a:r>
            <a:r>
              <a:rPr lang="en-US" altLang="ko-KR" sz="1600" i="0" dirty="0">
                <a:effectLst/>
                <a:latin typeface="+mn-ea"/>
              </a:rPr>
              <a:t> : </a:t>
            </a:r>
            <a:r>
              <a:rPr lang="ko-KR" altLang="en-US" sz="1600" b="1" i="0" dirty="0">
                <a:effectLst/>
                <a:latin typeface="+mn-ea"/>
              </a:rPr>
              <a:t>액션 롤플레잉 </a:t>
            </a:r>
            <a:r>
              <a:rPr lang="ko-KR" altLang="en-US" sz="1600" i="0" dirty="0">
                <a:effectLst/>
                <a:latin typeface="+mn-ea"/>
              </a:rPr>
              <a:t>게임이나 </a:t>
            </a:r>
            <a:r>
              <a:rPr lang="ko-KR" altLang="en-US" sz="1600" b="1" i="0" dirty="0">
                <a:effectLst/>
                <a:latin typeface="+mn-ea"/>
              </a:rPr>
              <a:t>액션 </a:t>
            </a:r>
            <a:r>
              <a:rPr lang="ko-KR" altLang="en-US" sz="1600" b="1" i="0" dirty="0" err="1">
                <a:effectLst/>
                <a:latin typeface="+mn-ea"/>
              </a:rPr>
              <a:t>어드벤쳐</a:t>
            </a:r>
            <a:r>
              <a:rPr lang="ko-KR" altLang="en-US" sz="1600" b="1" i="0" dirty="0">
                <a:effectLst/>
                <a:latin typeface="+mn-ea"/>
              </a:rPr>
              <a:t> </a:t>
            </a:r>
            <a:r>
              <a:rPr lang="ko-KR" altLang="en-US" sz="1600" i="0" dirty="0">
                <a:effectLst/>
                <a:latin typeface="+mn-ea"/>
              </a:rPr>
              <a:t>게임을 좋아하는 사람들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장르의 </a:t>
            </a:r>
            <a:r>
              <a:rPr lang="ko-KR" altLang="en-US" sz="1600" b="1" i="0" dirty="0">
                <a:effectLst/>
                <a:latin typeface="+mn-ea"/>
              </a:rPr>
              <a:t>어렵고 불친절한 특성 때문에</a:t>
            </a:r>
            <a:r>
              <a:rPr lang="ko-KR" altLang="en-US" sz="1600" i="0" dirty="0">
                <a:effectLst/>
                <a:latin typeface="+mn-ea"/>
              </a:rPr>
              <a:t> </a:t>
            </a:r>
            <a:r>
              <a:rPr lang="ko-KR" altLang="en-US" sz="1600" i="0" dirty="0" err="1">
                <a:effectLst/>
                <a:latin typeface="+mn-ea"/>
              </a:rPr>
              <a:t>소울라이크</a:t>
            </a:r>
            <a:r>
              <a:rPr lang="ko-KR" altLang="en-US" sz="1600" i="0" dirty="0">
                <a:effectLst/>
                <a:latin typeface="+mn-ea"/>
              </a:rPr>
              <a:t> 게임들을 꺼려하는 사람들 </a:t>
            </a:r>
            <a:endParaRPr lang="en-US" altLang="ko-KR" sz="1600" i="0" dirty="0"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+mn-ea"/>
              </a:rPr>
              <a:t>★ </a:t>
            </a:r>
            <a:r>
              <a:rPr lang="en-US" altLang="ko-KR" sz="1600" b="1" dirty="0">
                <a:effectLst/>
                <a:latin typeface="+mn-ea"/>
              </a:rPr>
              <a:t>3</a:t>
            </a:r>
            <a:r>
              <a:rPr lang="ko-KR" altLang="en-US" sz="1600" b="1" i="0" dirty="0">
                <a:effectLst/>
                <a:latin typeface="+mn-ea"/>
              </a:rPr>
              <a:t>번째 </a:t>
            </a:r>
            <a:r>
              <a:rPr lang="ko-KR" altLang="en-US" sz="1600" i="0" dirty="0">
                <a:effectLst/>
                <a:latin typeface="+mn-ea"/>
              </a:rPr>
              <a:t>계층 대상 </a:t>
            </a:r>
            <a:r>
              <a:rPr lang="en-US" altLang="ko-KR" sz="1600" i="0" dirty="0">
                <a:effectLst/>
                <a:latin typeface="+mn-ea"/>
              </a:rPr>
              <a:t>: </a:t>
            </a:r>
            <a:r>
              <a:rPr lang="ko-KR" altLang="en-US" sz="1600" i="0" dirty="0" err="1">
                <a:effectLst/>
                <a:latin typeface="+mn-ea"/>
              </a:rPr>
              <a:t>소울라이크에</a:t>
            </a:r>
            <a:r>
              <a:rPr lang="ko-KR" altLang="en-US" sz="1600" i="0" dirty="0">
                <a:effectLst/>
                <a:latin typeface="+mn-ea"/>
              </a:rPr>
              <a:t> 대해 전혀 관심이 없지만 </a:t>
            </a:r>
            <a:r>
              <a:rPr lang="ko-KR" altLang="en-US" sz="1600" b="1" i="0" dirty="0">
                <a:effectLst/>
                <a:latin typeface="+mn-ea"/>
              </a:rPr>
              <a:t>콘솔 게임을 즐겨하던 사람들</a:t>
            </a:r>
            <a:endParaRPr lang="en-US" altLang="ko-KR" sz="1600" b="1" dirty="0">
              <a:effectLst/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</a:rPr>
              <a:t>▶ </a:t>
            </a:r>
            <a:r>
              <a:rPr lang="ko-KR" altLang="en-US" b="1" dirty="0">
                <a:latin typeface="+mn-ea"/>
              </a:rPr>
              <a:t>결론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국내외 콘솔게임 시장 규모의 확대와 콘솔 게임에서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인기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여러 게임 장르에서 </a:t>
            </a: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전투 시스템을 채용하는 추세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err="1">
                <a:latin typeface="+mn-ea"/>
              </a:rPr>
              <a:t>소울라이크</a:t>
            </a:r>
            <a:r>
              <a:rPr lang="ko-KR" altLang="en-US" dirty="0">
                <a:latin typeface="+mn-ea"/>
              </a:rPr>
              <a:t> 장르만의 불친절함과 불편함이 존재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+mn-ea"/>
              </a:rPr>
              <a:t>→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기존 </a:t>
            </a:r>
            <a:r>
              <a:rPr lang="ko-KR" altLang="en-US" dirty="0" err="1">
                <a:latin typeface="+mn-ea"/>
              </a:rPr>
              <a:t>소울라이크의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불친절함을 제거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전투 시스템에 초점을 맞춘 </a:t>
            </a:r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전투 시뮬레이터</a:t>
            </a:r>
            <a:r>
              <a:rPr lang="en-US" altLang="ko-KR" b="1" dirty="0">
                <a:latin typeface="+mn-ea"/>
              </a:rPr>
              <a:t>]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sz="180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91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56E46-F02B-9754-07A1-A7A12C4B9A18}"/>
              </a:ext>
            </a:extLst>
          </p:cNvPr>
          <p:cNvSpPr/>
          <p:nvPr/>
        </p:nvSpPr>
        <p:spPr>
          <a:xfrm rot="5400000">
            <a:off x="3781714" y="-873761"/>
            <a:ext cx="4765038" cy="8605521"/>
          </a:xfrm>
          <a:prstGeom prst="rect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 w="50800">
            <a:solidFill>
              <a:schemeClr val="tx1"/>
            </a:solidFill>
          </a:ln>
          <a:effectLst>
            <a:glow rad="127000">
              <a:schemeClr val="bg1">
                <a:lumMod val="75000"/>
                <a:lumOff val="25000"/>
                <a:alpha val="96000"/>
              </a:schemeClr>
            </a:glow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7936C0-4BC4-5F33-BC77-1BDD7A45BAFA}"/>
              </a:ext>
            </a:extLst>
          </p:cNvPr>
          <p:cNvGrpSpPr/>
          <p:nvPr/>
        </p:nvGrpSpPr>
        <p:grpSpPr>
          <a:xfrm>
            <a:off x="2281370" y="1744882"/>
            <a:ext cx="7629259" cy="3368235"/>
            <a:chOff x="2340741" y="1701649"/>
            <a:chExt cx="7629259" cy="33682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97A5C4-D3C2-087F-1A6C-9B00CAD6828C}"/>
                </a:ext>
              </a:extLst>
            </p:cNvPr>
            <p:cNvGrpSpPr/>
            <p:nvPr/>
          </p:nvGrpSpPr>
          <p:grpSpPr>
            <a:xfrm rot="5400000">
              <a:off x="7411565" y="629515"/>
              <a:ext cx="1370474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6B886D06-6BAD-5977-659F-8837092EB44E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2560FB-5F5E-BB98-CFBF-AE5001C5D72C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2B092D84-7868-7E23-56B3-EA5EC6172FF7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A2CF808-2E47-868B-6580-131224A89108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2BB0CAE1-1333-AC4E-C858-0EC3C6E2CDD2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D96C265-D0F5-896A-360F-AFED5E6B1BD7}"/>
                </a:ext>
              </a:extLst>
            </p:cNvPr>
            <p:cNvGrpSpPr/>
            <p:nvPr/>
          </p:nvGrpSpPr>
          <p:grpSpPr>
            <a:xfrm rot="16200000">
              <a:off x="3645337" y="2491617"/>
              <a:ext cx="1410137" cy="3746396"/>
              <a:chOff x="2743200" y="1422854"/>
              <a:chExt cx="1231392" cy="2212118"/>
            </a:xfrm>
            <a:solidFill>
              <a:schemeClr val="accent1"/>
            </a:solidFill>
            <a:effectLst>
              <a:outerShdw blurRad="38100" dist="127000" dir="5400000" algn="ctr" rotWithShape="0">
                <a:schemeClr val="bg1">
                  <a:lumMod val="95000"/>
                  <a:lumOff val="5000"/>
                </a:schemeClr>
              </a:outerShdw>
            </a:effectLst>
          </p:grpSpPr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5925AB0-0004-9EA5-FC6F-99AEF6DBCF47}"/>
                  </a:ext>
                </a:extLst>
              </p:cNvPr>
              <p:cNvSpPr/>
              <p:nvPr/>
            </p:nvSpPr>
            <p:spPr>
              <a:xfrm flipV="1">
                <a:off x="2743200" y="3071028"/>
                <a:ext cx="1231392" cy="149991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AB9FDD1-F42B-B3AD-236E-A982A9A97202}"/>
                  </a:ext>
                </a:extLst>
              </p:cNvPr>
              <p:cNvSpPr/>
              <p:nvPr/>
            </p:nvSpPr>
            <p:spPr>
              <a:xfrm>
                <a:off x="3221848" y="3221019"/>
                <a:ext cx="274096" cy="413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7EE1C45-E4C7-8A7C-D1E7-54D94DE27CD0}"/>
                  </a:ext>
                </a:extLst>
              </p:cNvPr>
              <p:cNvSpPr/>
              <p:nvPr/>
            </p:nvSpPr>
            <p:spPr>
              <a:xfrm>
                <a:off x="3060700" y="1648869"/>
                <a:ext cx="596900" cy="1311387"/>
              </a:xfrm>
              <a:prstGeom prst="trapezoid">
                <a:avLst>
                  <a:gd name="adj" fmla="val 1571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5E3906CB-B2B2-FF8C-8EE7-B2634B15B32D}"/>
                  </a:ext>
                </a:extLst>
              </p:cNvPr>
              <p:cNvSpPr/>
              <p:nvPr/>
            </p:nvSpPr>
            <p:spPr>
              <a:xfrm>
                <a:off x="2743200" y="2940444"/>
                <a:ext cx="1231392" cy="130588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E0957C89-E66B-2376-DD27-3CE87747145F}"/>
                  </a:ext>
                </a:extLst>
              </p:cNvPr>
              <p:cNvSpPr/>
              <p:nvPr/>
            </p:nvSpPr>
            <p:spPr>
              <a:xfrm>
                <a:off x="3155124" y="1422854"/>
                <a:ext cx="410613" cy="226469"/>
              </a:xfrm>
              <a:prstGeom prst="triangl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35BA3D4-A38C-79E3-D232-B727AFAD16C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4368822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및 특징</a:t>
              </a: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65E41178-48B0-13A6-67E1-D145E2B2524D}"/>
                </a:ext>
              </a:extLst>
            </p:cNvPr>
            <p:cNvSpPr txBox="1">
              <a:spLocks/>
            </p:cNvSpPr>
            <p:nvPr/>
          </p:nvSpPr>
          <p:spPr>
            <a:xfrm>
              <a:off x="6228064" y="3637280"/>
              <a:ext cx="3741936" cy="7010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4000" dirty="0">
                  <a:latin typeface="+mn-ea"/>
                  <a:ea typeface="+mn-ea"/>
                </a:rPr>
                <a:t>게임 소개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CEE9C457-AB75-3D74-68FA-02FEBB7BD1E7}"/>
                </a:ext>
              </a:extLst>
            </p:cNvPr>
            <p:cNvSpPr txBox="1">
              <a:spLocks/>
            </p:cNvSpPr>
            <p:nvPr/>
          </p:nvSpPr>
          <p:spPr>
            <a:xfrm>
              <a:off x="2340741" y="1701649"/>
              <a:ext cx="3455415" cy="1594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635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Chapter</a:t>
              </a:r>
            </a:p>
            <a:p>
              <a:pPr algn="l"/>
              <a:r>
                <a:rPr lang="en-US" altLang="ko-KR" dirty="0">
                  <a:effectLst/>
                  <a:latin typeface="+mn-ea"/>
                  <a:ea typeface="+mn-ea"/>
                </a:rPr>
                <a:t>&lt;2&gt;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4FB470-138B-82FB-9B65-E6C278D3062C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00C8-0B5A-8315-A006-4E3FB31C16FE}"/>
              </a:ext>
            </a:extLst>
          </p:cNvPr>
          <p:cNvSpPr txBox="1"/>
          <p:nvPr/>
        </p:nvSpPr>
        <p:spPr>
          <a:xfrm>
            <a:off x="4449120" y="3521046"/>
            <a:ext cx="3285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소울라이크</a:t>
            </a:r>
            <a:r>
              <a:rPr lang="ko-KR" altLang="en-US" dirty="0"/>
              <a:t> 게임 전투 장면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7204A-D50A-4078-0C5E-430097E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저희의 게임은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23147-8914-F3B1-413D-AC5241841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48" y="5351940"/>
            <a:ext cx="10515600" cy="1031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&lt;</a:t>
            </a:r>
            <a:r>
              <a:rPr lang="ko-KR" altLang="en-US" b="1" dirty="0" err="1"/>
              <a:t>소울라이크</a:t>
            </a:r>
            <a:r>
              <a:rPr lang="ko-KR" altLang="en-US" b="1" dirty="0"/>
              <a:t> 전투 시뮬레이터</a:t>
            </a:r>
            <a:r>
              <a:rPr lang="en-US" altLang="ko-KR" dirty="0"/>
              <a:t>&gt;</a:t>
            </a:r>
          </a:p>
          <a:p>
            <a:pPr marL="0" indent="0" algn="ctr">
              <a:buNone/>
            </a:pPr>
            <a:r>
              <a:rPr lang="ko-KR" altLang="en-US" dirty="0"/>
              <a:t>자신의 캐릭터를 설정하고</a:t>
            </a:r>
            <a:r>
              <a:rPr lang="en-US" altLang="ko-KR" dirty="0"/>
              <a:t> </a:t>
            </a:r>
            <a:r>
              <a:rPr lang="ko-KR" altLang="en-US" dirty="0"/>
              <a:t>자신의 적을 입맛대로 만들어</a:t>
            </a:r>
            <a:r>
              <a:rPr lang="en-US" altLang="ko-KR" dirty="0"/>
              <a:t> </a:t>
            </a:r>
            <a:r>
              <a:rPr lang="ko-KR" altLang="en-US" dirty="0"/>
              <a:t>그 적을 무찔러라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1661BE-7A8B-6748-D6FF-7652A9F18BAE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961FDCF-5778-811D-91BB-BB6D7812AD90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2E8E0E71-2D85-04C6-DAA4-B56B33164F75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F7AAE3E4-A610-1FFA-0A6C-F59F31DC3580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F6E0D9-1EF8-4A48-6F96-C395013084FA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C9398570-DD00-E884-FD43-C1E481653DA4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8978A2EE-863C-0525-FC5B-77AC938B3E49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F93DDA39-DF9E-22F2-B7CF-AC65E963FAB6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36F60-EA8B-F3AD-4B87-106E22A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47" y="2186558"/>
            <a:ext cx="5252802" cy="29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77E1BF-E0F6-27A2-4C8A-7AC9F343E5E5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3C5B28-ED43-6C6D-A51C-53728E4B4546}"/>
              </a:ext>
            </a:extLst>
          </p:cNvPr>
          <p:cNvSpPr/>
          <p:nvPr/>
        </p:nvSpPr>
        <p:spPr>
          <a:xfrm>
            <a:off x="341639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DEF49C-AD9C-29BE-E7BE-0B1174CF2C8C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0BF39B-50AC-732F-96C5-492D8BE45A6C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711D2098-F1DA-AABA-AB6E-99D5FE47D1B0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다리꼴 8">
                <a:extLst>
                  <a:ext uri="{FF2B5EF4-FFF2-40B4-BE49-F238E27FC236}">
                    <a16:creationId xmlns:a16="http://schemas.microsoft.com/office/drawing/2014/main" id="{2EBCAC14-5EC8-D6F1-ABB4-9CC300667C58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39563F-FF1F-58FC-5AE1-EE0A4250924E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7E3A7BF5-F8FD-FDF0-D7A8-2F400C8AA0E8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1104024F-3505-7AA9-E29C-B93E946BDBBC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5AD7F33E-8648-6E8E-F719-D5784960D1A1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5B781-DE2D-8D67-7632-EC8FDE442DCC}"/>
              </a:ext>
            </a:extLst>
          </p:cNvPr>
          <p:cNvSpPr txBox="1"/>
          <p:nvPr/>
        </p:nvSpPr>
        <p:spPr>
          <a:xfrm>
            <a:off x="745928" y="6021879"/>
            <a:ext cx="47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b="1" dirty="0"/>
              <a:t>싱글 플레이 </a:t>
            </a:r>
            <a:r>
              <a:rPr lang="ko-KR" altLang="en-US" dirty="0"/>
              <a:t>캐릭터 설정</a:t>
            </a:r>
            <a:r>
              <a:rPr lang="en-US" altLang="ko-KR" dirty="0"/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30E7AC-BA85-E107-64DB-9CFA31473EDB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DE71E-B006-B668-CB16-07CAF3F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" y="2202929"/>
            <a:ext cx="5528031" cy="3671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A2E1C-7486-0DF8-E336-0841430A8287}"/>
              </a:ext>
            </a:extLst>
          </p:cNvPr>
          <p:cNvSpPr txBox="1"/>
          <p:nvPr/>
        </p:nvSpPr>
        <p:spPr>
          <a:xfrm>
            <a:off x="6013110" y="2274185"/>
            <a:ext cx="2242949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방어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막는 정도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막기 </a:t>
            </a:r>
            <a:r>
              <a:rPr lang="ko-KR" altLang="en-US" dirty="0" err="1"/>
              <a:t>패링</a:t>
            </a:r>
            <a:r>
              <a:rPr lang="ko-KR" altLang="en-US" dirty="0"/>
              <a:t> 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판정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회피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점프 유무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2DB26-E1CF-5A3C-1599-170F929A0D35}"/>
              </a:ext>
            </a:extLst>
          </p:cNvPr>
          <p:cNvSpPr txBox="1"/>
          <p:nvPr/>
        </p:nvSpPr>
        <p:spPr>
          <a:xfrm>
            <a:off x="9337322" y="2412685"/>
            <a:ext cx="2524785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체력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그로기 조건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선택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타이밍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패링</a:t>
            </a:r>
            <a:r>
              <a:rPr lang="ko-KR" altLang="en-US" dirty="0"/>
              <a:t> 가능 여부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빈도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조건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AA1BF8-62D0-F719-E3D5-8B25E508A8B5}"/>
              </a:ext>
            </a:extLst>
          </p:cNvPr>
          <p:cNvSpPr txBox="1"/>
          <p:nvPr/>
        </p:nvSpPr>
        <p:spPr>
          <a:xfrm>
            <a:off x="7687797" y="2687172"/>
            <a:ext cx="2242949" cy="2535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ko-KR" altLang="en-US" dirty="0"/>
              <a:t>공격 관련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이동 속도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달리기 속도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765D-2C6E-E2AD-F2DD-708751A76F8D}"/>
              </a:ext>
            </a:extLst>
          </p:cNvPr>
          <p:cNvSpPr txBox="1"/>
          <p:nvPr/>
        </p:nvSpPr>
        <p:spPr>
          <a:xfrm>
            <a:off x="9259106" y="2130397"/>
            <a:ext cx="10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적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3AA6-193C-F885-76A6-A14B94D847A1}"/>
              </a:ext>
            </a:extLst>
          </p:cNvPr>
          <p:cNvSpPr txBox="1"/>
          <p:nvPr/>
        </p:nvSpPr>
        <p:spPr>
          <a:xfrm>
            <a:off x="5940412" y="2168285"/>
            <a:ext cx="148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★ </a:t>
            </a:r>
            <a:r>
              <a:rPr lang="ko-KR" altLang="en-US" b="1" dirty="0"/>
              <a:t>플레이어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5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6E751-E987-CF36-D5EE-054DC45CB67E}"/>
              </a:ext>
            </a:extLst>
          </p:cNvPr>
          <p:cNvSpPr/>
          <p:nvPr/>
        </p:nvSpPr>
        <p:spPr>
          <a:xfrm rot="5400000">
            <a:off x="3775141" y="-1569019"/>
            <a:ext cx="4632959" cy="11692764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65000"/>
                </a:schemeClr>
              </a:contourClr>
            </a:sp3d>
          </a:bodyPr>
          <a:lstStyle/>
          <a:p>
            <a:pPr algn="ctr"/>
            <a:endParaRPr lang="ko-KR" altLang="en-US" dirty="0"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5D470A-70C7-AB19-D27A-E41794CE1EBF}"/>
              </a:ext>
            </a:extLst>
          </p:cNvPr>
          <p:cNvGrpSpPr/>
          <p:nvPr/>
        </p:nvGrpSpPr>
        <p:grpSpPr>
          <a:xfrm>
            <a:off x="245239" y="193040"/>
            <a:ext cx="11692761" cy="1534158"/>
            <a:chOff x="367159" y="303214"/>
            <a:chExt cx="11457683" cy="153415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03BC9B-16AF-BCE2-F1DF-35DC61E4B528}"/>
                </a:ext>
              </a:extLst>
            </p:cNvPr>
            <p:cNvGrpSpPr/>
            <p:nvPr/>
          </p:nvGrpSpPr>
          <p:grpSpPr>
            <a:xfrm>
              <a:off x="367159" y="303214"/>
              <a:ext cx="11457683" cy="1534158"/>
              <a:chOff x="367159" y="303214"/>
              <a:chExt cx="11457683" cy="1534158"/>
            </a:xfrm>
            <a:effectLst>
              <a:glow rad="101600">
                <a:schemeClr val="tx1"/>
              </a:glow>
            </a:effectLst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C3A1526F-AD52-4F48-402C-BB7D37C00D2A}"/>
                  </a:ext>
                </a:extLst>
              </p:cNvPr>
              <p:cNvSpPr/>
              <p:nvPr/>
            </p:nvSpPr>
            <p:spPr>
              <a:xfrm rot="5400000">
                <a:off x="5981986" y="-3784510"/>
                <a:ext cx="875344" cy="974994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4CB7357D-56DE-7879-13F1-111612C503FD}"/>
                  </a:ext>
                </a:extLst>
              </p:cNvPr>
              <p:cNvSpPr/>
              <p:nvPr/>
            </p:nvSpPr>
            <p:spPr>
              <a:xfrm rot="5400000" flipV="1">
                <a:off x="442571" y="941070"/>
                <a:ext cx="1534158" cy="258445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9B43402-B76B-12B0-2E01-43157A8D2FD7}"/>
                  </a:ext>
                </a:extLst>
              </p:cNvPr>
              <p:cNvSpPr/>
              <p:nvPr/>
            </p:nvSpPr>
            <p:spPr>
              <a:xfrm rot="5400000">
                <a:off x="553049" y="713658"/>
                <a:ext cx="341489" cy="71326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다리꼴 23">
                <a:extLst>
                  <a:ext uri="{FF2B5EF4-FFF2-40B4-BE49-F238E27FC236}">
                    <a16:creationId xmlns:a16="http://schemas.microsoft.com/office/drawing/2014/main" id="{B3EB802A-AE57-C3A8-053D-30C11F3ED09A}"/>
                  </a:ext>
                </a:extLst>
              </p:cNvPr>
              <p:cNvSpPr/>
              <p:nvPr/>
            </p:nvSpPr>
            <p:spPr>
              <a:xfrm rot="5400000">
                <a:off x="684292" y="957787"/>
                <a:ext cx="1534158" cy="225012"/>
              </a:xfrm>
              <a:prstGeom prst="trapezoid">
                <a:avLst>
                  <a:gd name="adj" fmla="val 93852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AC54D4B4-28E1-393C-07D5-CFDBDA825F22}"/>
                  </a:ext>
                </a:extLst>
              </p:cNvPr>
              <p:cNvSpPr/>
              <p:nvPr/>
            </p:nvSpPr>
            <p:spPr>
              <a:xfrm rot="5400000">
                <a:off x="11122067" y="825361"/>
                <a:ext cx="875342" cy="530209"/>
              </a:xfrm>
              <a:prstGeom prst="triangl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chemeClr val="tx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5570C01-A526-53A0-42D9-2CCD767ACC14}"/>
                </a:ext>
              </a:extLst>
            </p:cNvPr>
            <p:cNvSpPr txBox="1">
              <a:spLocks/>
            </p:cNvSpPr>
            <p:nvPr/>
          </p:nvSpPr>
          <p:spPr>
            <a:xfrm>
              <a:off x="1544683" y="652792"/>
              <a:ext cx="9749950" cy="8302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  <a:scene3d>
                <a:camera prst="orthographicFront"/>
                <a:lightRig rig="threePt" dir="t"/>
              </a:scene3d>
              <a:sp3d extrusionH="57150">
                <a:bevelT w="25400" h="63500" prst="relaxedInset"/>
              </a:sp3d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effectLst/>
                  <a:latin typeface="+mn-ea"/>
                  <a:ea typeface="+mn-ea"/>
                </a:rPr>
                <a:t>&lt;</a:t>
              </a:r>
              <a:r>
                <a:rPr lang="ko-KR" altLang="en-US" dirty="0">
                  <a:effectLst/>
                  <a:latin typeface="+mn-ea"/>
                  <a:ea typeface="+mn-ea"/>
                </a:rPr>
                <a:t>게임 소개</a:t>
              </a:r>
              <a:r>
                <a:rPr lang="en-US" altLang="ko-KR" dirty="0">
                  <a:effectLst/>
                  <a:latin typeface="+mn-ea"/>
                  <a:ea typeface="+mn-ea"/>
                </a:rPr>
                <a:t>&gt;</a:t>
              </a:r>
              <a:endParaRPr lang="ko-KR" altLang="en-US" dirty="0">
                <a:effectLst/>
                <a:latin typeface="+mn-ea"/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EA1439-2178-6B73-1022-69589B752CBD}"/>
              </a:ext>
            </a:extLst>
          </p:cNvPr>
          <p:cNvSpPr txBox="1"/>
          <p:nvPr/>
        </p:nvSpPr>
        <p:spPr>
          <a:xfrm>
            <a:off x="838200" y="60316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프리셋</a:t>
            </a:r>
            <a:r>
              <a:rPr lang="ko-KR" altLang="en-US" dirty="0"/>
              <a:t> 저장 및 불러오기</a:t>
            </a:r>
            <a:endParaRPr lang="en-US" altLang="ko-KR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C2CD428-BED7-A224-FB0D-25825FF46F91}"/>
              </a:ext>
            </a:extLst>
          </p:cNvPr>
          <p:cNvSpPr txBox="1">
            <a:spLocks/>
          </p:cNvSpPr>
          <p:nvPr/>
        </p:nvSpPr>
        <p:spPr>
          <a:xfrm>
            <a:off x="8758518" y="574589"/>
            <a:ext cx="2758573" cy="59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b="1" dirty="0">
                <a:effectLst/>
                <a:latin typeface="+mn-ea"/>
              </a:rPr>
              <a:t>플레이 방식</a:t>
            </a:r>
            <a:endParaRPr lang="en-US" altLang="ko-KR" sz="2800" b="1" dirty="0">
              <a:effectLst/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6EF5AC-5010-64B9-7100-6C4118F707DE}"/>
              </a:ext>
            </a:extLst>
          </p:cNvPr>
          <p:cNvSpPr/>
          <p:nvPr/>
        </p:nvSpPr>
        <p:spPr>
          <a:xfrm>
            <a:off x="460392" y="2202930"/>
            <a:ext cx="5528031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F36E-820D-254B-F03F-1D08B360B24D}"/>
              </a:ext>
            </a:extLst>
          </p:cNvPr>
          <p:cNvSpPr/>
          <p:nvPr/>
        </p:nvSpPr>
        <p:spPr>
          <a:xfrm>
            <a:off x="6167081" y="2202930"/>
            <a:ext cx="5564527" cy="367131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3713-F173-B3C5-4FAA-466833C36029}"/>
              </a:ext>
            </a:extLst>
          </p:cNvPr>
          <p:cNvSpPr txBox="1"/>
          <p:nvPr/>
        </p:nvSpPr>
        <p:spPr>
          <a:xfrm>
            <a:off x="7630820" y="3903216"/>
            <a:ext cx="263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적 </a:t>
            </a:r>
            <a:r>
              <a:rPr lang="ko-KR" altLang="en-US" dirty="0" err="1"/>
              <a:t>프리셋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3CDD-0DEA-DF56-AE07-6C402E3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3" y="2202931"/>
            <a:ext cx="5500294" cy="3671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925D4-BC1F-3158-09A5-0D424E13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45" y="2202929"/>
            <a:ext cx="5583939" cy="3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3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다마스크</Template>
  <TotalTime>1485</TotalTime>
  <Words>1287</Words>
  <Application>Microsoft Office PowerPoint</Application>
  <PresentationFormat>와이드스크린</PresentationFormat>
  <Paragraphs>271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Apple SD Gothic Neo</vt:lpstr>
      <vt:lpstr>-apple-system</vt:lpstr>
      <vt:lpstr>gg sans</vt:lpstr>
      <vt:lpstr>돋움체</vt:lpstr>
      <vt:lpstr>맑은 고딕</vt:lpstr>
      <vt:lpstr>Arial</vt:lpstr>
      <vt:lpstr>Bookman Old Style</vt:lpstr>
      <vt:lpstr>Rockwell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저희의 게임은?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(게임 이름)</dc:title>
  <dc:creator>성현석(2017114025)</dc:creator>
  <cp:lastModifiedBy>soyoun seong</cp:lastModifiedBy>
  <cp:revision>60</cp:revision>
  <dcterms:created xsi:type="dcterms:W3CDTF">2023-11-04T19:16:26Z</dcterms:created>
  <dcterms:modified xsi:type="dcterms:W3CDTF">2024-01-04T05:44:22Z</dcterms:modified>
</cp:coreProperties>
</file>